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4128" r:id="rId2"/>
    <p:sldMasterId id="2147484140" r:id="rId3"/>
    <p:sldMasterId id="2147484152" r:id="rId4"/>
    <p:sldMasterId id="2147484164" r:id="rId5"/>
    <p:sldMasterId id="2147484176" r:id="rId6"/>
    <p:sldMasterId id="2147484212" r:id="rId7"/>
    <p:sldMasterId id="2147484224" r:id="rId8"/>
  </p:sldMasterIdLst>
  <p:notesMasterIdLst>
    <p:notesMasterId r:id="rId35"/>
  </p:notesMasterIdLst>
  <p:sldIdLst>
    <p:sldId id="361" r:id="rId9"/>
    <p:sldId id="379" r:id="rId10"/>
    <p:sldId id="370" r:id="rId11"/>
    <p:sldId id="372" r:id="rId12"/>
    <p:sldId id="373" r:id="rId13"/>
    <p:sldId id="374" r:id="rId14"/>
    <p:sldId id="377" r:id="rId15"/>
    <p:sldId id="378" r:id="rId16"/>
    <p:sldId id="369" r:id="rId17"/>
    <p:sldId id="341" r:id="rId18"/>
    <p:sldId id="342" r:id="rId19"/>
    <p:sldId id="273" r:id="rId20"/>
    <p:sldId id="344" r:id="rId21"/>
    <p:sldId id="345" r:id="rId22"/>
    <p:sldId id="367" r:id="rId23"/>
    <p:sldId id="270" r:id="rId24"/>
    <p:sldId id="328" r:id="rId25"/>
    <p:sldId id="272" r:id="rId26"/>
    <p:sldId id="271" r:id="rId27"/>
    <p:sldId id="276" r:id="rId28"/>
    <p:sldId id="351" r:id="rId29"/>
    <p:sldId id="362" r:id="rId30"/>
    <p:sldId id="363" r:id="rId31"/>
    <p:sldId id="308" r:id="rId32"/>
    <p:sldId id="278" r:id="rId33"/>
    <p:sldId id="383" r:id="rId3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ajalla UI"/>
        <a:cs typeface="Majalla UI"/>
      </a:defRPr>
    </a:lvl1pPr>
    <a:lvl2pPr marL="457200" algn="r" rtl="1" fontAlgn="base">
      <a:spcBef>
        <a:spcPct val="0"/>
      </a:spcBef>
      <a:spcAft>
        <a:spcPct val="0"/>
      </a:spcAft>
      <a:defRPr kern="1200">
        <a:solidFill>
          <a:schemeClr val="tx1"/>
        </a:solidFill>
        <a:latin typeface="Arial" pitchFamily="34" charset="0"/>
        <a:ea typeface="Majalla UI"/>
        <a:cs typeface="Majalla UI"/>
      </a:defRPr>
    </a:lvl2pPr>
    <a:lvl3pPr marL="914400" algn="r" rtl="1" fontAlgn="base">
      <a:spcBef>
        <a:spcPct val="0"/>
      </a:spcBef>
      <a:spcAft>
        <a:spcPct val="0"/>
      </a:spcAft>
      <a:defRPr kern="1200">
        <a:solidFill>
          <a:schemeClr val="tx1"/>
        </a:solidFill>
        <a:latin typeface="Arial" pitchFamily="34" charset="0"/>
        <a:ea typeface="Majalla UI"/>
        <a:cs typeface="Majalla UI"/>
      </a:defRPr>
    </a:lvl3pPr>
    <a:lvl4pPr marL="1371600" algn="r" rtl="1" fontAlgn="base">
      <a:spcBef>
        <a:spcPct val="0"/>
      </a:spcBef>
      <a:spcAft>
        <a:spcPct val="0"/>
      </a:spcAft>
      <a:defRPr kern="1200">
        <a:solidFill>
          <a:schemeClr val="tx1"/>
        </a:solidFill>
        <a:latin typeface="Arial" pitchFamily="34" charset="0"/>
        <a:ea typeface="Majalla UI"/>
        <a:cs typeface="Majalla UI"/>
      </a:defRPr>
    </a:lvl4pPr>
    <a:lvl5pPr marL="1828800" algn="r" rtl="1" fontAlgn="base">
      <a:spcBef>
        <a:spcPct val="0"/>
      </a:spcBef>
      <a:spcAft>
        <a:spcPct val="0"/>
      </a:spcAft>
      <a:defRPr kern="1200">
        <a:solidFill>
          <a:schemeClr val="tx1"/>
        </a:solidFill>
        <a:latin typeface="Arial" pitchFamily="34" charset="0"/>
        <a:ea typeface="Majalla UI"/>
        <a:cs typeface="Majalla UI"/>
      </a:defRPr>
    </a:lvl5pPr>
    <a:lvl6pPr marL="2286000" algn="r" defTabSz="914400" rtl="1" eaLnBrk="1" latinLnBrk="0" hangingPunct="1">
      <a:defRPr kern="1200">
        <a:solidFill>
          <a:schemeClr val="tx1"/>
        </a:solidFill>
        <a:latin typeface="Arial" pitchFamily="34" charset="0"/>
        <a:ea typeface="Majalla UI"/>
        <a:cs typeface="Majalla UI"/>
      </a:defRPr>
    </a:lvl6pPr>
    <a:lvl7pPr marL="2743200" algn="r" defTabSz="914400" rtl="1" eaLnBrk="1" latinLnBrk="0" hangingPunct="1">
      <a:defRPr kern="1200">
        <a:solidFill>
          <a:schemeClr val="tx1"/>
        </a:solidFill>
        <a:latin typeface="Arial" pitchFamily="34" charset="0"/>
        <a:ea typeface="Majalla UI"/>
        <a:cs typeface="Majalla UI"/>
      </a:defRPr>
    </a:lvl7pPr>
    <a:lvl8pPr marL="3200400" algn="r" defTabSz="914400" rtl="1" eaLnBrk="1" latinLnBrk="0" hangingPunct="1">
      <a:defRPr kern="1200">
        <a:solidFill>
          <a:schemeClr val="tx1"/>
        </a:solidFill>
        <a:latin typeface="Arial" pitchFamily="34" charset="0"/>
        <a:ea typeface="Majalla UI"/>
        <a:cs typeface="Majalla UI"/>
      </a:defRPr>
    </a:lvl8pPr>
    <a:lvl9pPr marL="3657600" algn="r" defTabSz="914400" rtl="1" eaLnBrk="1" latinLnBrk="0" hangingPunct="1">
      <a:defRPr kern="1200">
        <a:solidFill>
          <a:schemeClr val="tx1"/>
        </a:solidFill>
        <a:latin typeface="Arial" pitchFamily="34" charset="0"/>
        <a:ea typeface="Majalla UI"/>
        <a:cs typeface="Majalla U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9900CC"/>
    <a:srgbClr val="FF66FF"/>
    <a:srgbClr val="99FF66"/>
    <a:srgbClr val="990000"/>
    <a:srgbClr val="9900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00" autoAdjust="0"/>
    <p:restoredTop sz="91993" autoAdjust="0"/>
  </p:normalViewPr>
  <p:slideViewPr>
    <p:cSldViewPr>
      <p:cViewPr>
        <p:scale>
          <a:sx n="80" d="100"/>
          <a:sy n="80" d="100"/>
        </p:scale>
        <p:origin x="-121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 /><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slide" Target="slides/slide18.xml" /><Relationship Id="rId39" Type="http://schemas.openxmlformats.org/officeDocument/2006/relationships/tableStyles" Target="tableStyles.xml" /><Relationship Id="rId3" Type="http://schemas.openxmlformats.org/officeDocument/2006/relationships/slideMaster" Target="slideMasters/slideMaster3.xml" /><Relationship Id="rId21" Type="http://schemas.openxmlformats.org/officeDocument/2006/relationships/slide" Target="slides/slide13.xml" /><Relationship Id="rId34" Type="http://schemas.openxmlformats.org/officeDocument/2006/relationships/slide" Target="slides/slide26.xml" /><Relationship Id="rId7" Type="http://schemas.openxmlformats.org/officeDocument/2006/relationships/slideMaster" Target="slideMasters/slideMaster7.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slide" Target="slides/slide17.xml" /><Relationship Id="rId33" Type="http://schemas.openxmlformats.org/officeDocument/2006/relationships/slide" Target="slides/slide25.xml" /><Relationship Id="rId38"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8.xml" /><Relationship Id="rId20" Type="http://schemas.openxmlformats.org/officeDocument/2006/relationships/slide" Target="slides/slide12.xml" /><Relationship Id="rId29" Type="http://schemas.openxmlformats.org/officeDocument/2006/relationships/slide" Target="slides/slide2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3.xml" /><Relationship Id="rId24" Type="http://schemas.openxmlformats.org/officeDocument/2006/relationships/slide" Target="slides/slide16.xml" /><Relationship Id="rId32" Type="http://schemas.openxmlformats.org/officeDocument/2006/relationships/slide" Target="slides/slide24.xml" /><Relationship Id="rId37" Type="http://schemas.openxmlformats.org/officeDocument/2006/relationships/viewProps" Target="viewProps.xml" /><Relationship Id="rId5" Type="http://schemas.openxmlformats.org/officeDocument/2006/relationships/slideMaster" Target="slideMasters/slideMaster5.xml" /><Relationship Id="rId15" Type="http://schemas.openxmlformats.org/officeDocument/2006/relationships/slide" Target="slides/slide7.xml" /><Relationship Id="rId23" Type="http://schemas.openxmlformats.org/officeDocument/2006/relationships/slide" Target="slides/slide15.xml" /><Relationship Id="rId28" Type="http://schemas.openxmlformats.org/officeDocument/2006/relationships/slide" Target="slides/slide20.xml" /><Relationship Id="rId36" Type="http://schemas.openxmlformats.org/officeDocument/2006/relationships/presProps" Target="presProps.xml" /><Relationship Id="rId10" Type="http://schemas.openxmlformats.org/officeDocument/2006/relationships/slide" Target="slides/slide2.xml" /><Relationship Id="rId19" Type="http://schemas.openxmlformats.org/officeDocument/2006/relationships/slide" Target="slides/slide11.xml" /><Relationship Id="rId31" Type="http://schemas.openxmlformats.org/officeDocument/2006/relationships/slide" Target="slides/slide23.xml" /><Relationship Id="rId4" Type="http://schemas.openxmlformats.org/officeDocument/2006/relationships/slideMaster" Target="slideMasters/slideMaster4.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 Id="rId27" Type="http://schemas.openxmlformats.org/officeDocument/2006/relationships/slide" Target="slides/slide19.xml" /><Relationship Id="rId30" Type="http://schemas.openxmlformats.org/officeDocument/2006/relationships/slide" Target="slides/slide22.xml" /><Relationship Id="rId35"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05CDACEC-26FB-48B5-8A06-02C5AC8F9CF9}" type="datetimeFigureOut">
              <a:rPr lang="ar-IQ"/>
              <a:pPr>
                <a:defRPr/>
              </a:pPr>
              <a:t>20/02/1445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98963DA5-B2CD-4276-B514-89AB1D9732B7}" type="slidenum">
              <a:rPr lang="ar-IQ"/>
              <a:pPr>
                <a:defRPr/>
              </a:pPr>
              <a:t>‹#›</a:t>
            </a:fld>
            <a:endParaRPr lang="ar-IQ"/>
          </a:p>
        </p:txBody>
      </p:sp>
    </p:spTree>
    <p:extLst>
      <p:ext uri="{BB962C8B-B14F-4D97-AF65-F5344CB8AC3E}">
        <p14:creationId xmlns:p14="http://schemas.microsoft.com/office/powerpoint/2010/main" val="383154905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a:defRPr/>
            </a:pPr>
            <a:fld id="{98963DA5-B2CD-4276-B514-89AB1D9732B7}" type="slidenum">
              <a:rPr lang="ar-IQ" smtClean="0"/>
              <a:pPr>
                <a:defRPr/>
              </a:pPr>
              <a:t>1</a:t>
            </a:fld>
            <a:endParaRPr lang="ar-IQ"/>
          </a:p>
        </p:txBody>
      </p:sp>
    </p:spTree>
    <p:extLst>
      <p:ext uri="{BB962C8B-B14F-4D97-AF65-F5344CB8AC3E}">
        <p14:creationId xmlns:p14="http://schemas.microsoft.com/office/powerpoint/2010/main" val="219861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7A04A6-BE98-419C-93DD-35E0FFBC853D}" type="slidenum">
              <a:rPr lang="ar-SA" smtClean="0"/>
              <a:pPr/>
              <a:t>21</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a:lstStyle/>
          <a:p>
            <a:pPr eaLnBrk="1" hangingPunct="1"/>
            <a:r>
              <a:rPr lang="en-US">
                <a:latin typeface="Arial" pitchFamily="34" charset="0"/>
                <a:cs typeface="Arial" pitchFamily="34" charset="0"/>
              </a:rPr>
              <a:t>This tiny amount of microscopic tattoo pigment can make white skin look quite black! Is this EXogenous or ENDogenous?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pPr>
              <a:defRPr/>
            </a:pPr>
            <a:fld id="{98963DA5-B2CD-4276-B514-89AB1D9732B7}" type="slidenum">
              <a:rPr lang="ar-IQ" smtClean="0">
                <a:solidFill>
                  <a:prstClr val="black"/>
                </a:solidFill>
              </a:rPr>
              <a:pPr>
                <a:defRPr/>
              </a:pPr>
              <a:t>6</a:t>
            </a:fld>
            <a:endParaRPr lang="ar-IQ">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B2517D-552B-456C-9832-AB3C8725064E}" type="slidenum">
              <a:rPr lang="ar-SA" smtClean="0">
                <a:solidFill>
                  <a:prstClr val="black"/>
                </a:solidFill>
              </a:rPr>
              <a:pPr/>
              <a:t>8</a:t>
            </a:fld>
            <a:endParaRPr lang="en-US">
              <a:solidFill>
                <a:prstClr val="black"/>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a:lstStyle/>
          <a:p>
            <a:pPr eaLnBrk="1" hangingPunct="1"/>
            <a:r>
              <a:rPr lang="en-US">
                <a:latin typeface="Arial" pitchFamily="34" charset="0"/>
                <a:cs typeface="Arial" pitchFamily="34" charset="0"/>
              </a:rPr>
              <a:t>The two main cell which clean up dead cell fragments are macrophages (also called “histiocytes”) and neutrophils.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B81E50-BDD2-4EFF-A40C-8F2946B0B44C}" type="slidenum">
              <a:rPr lang="ar-SA" smtClean="0"/>
              <a:pPr/>
              <a:t>10</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a:lstStyle/>
          <a:p>
            <a:pPr eaLnBrk="1" hangingPunct="1"/>
            <a:r>
              <a:rPr lang="en-US">
                <a:latin typeface="Arial" pitchFamily="34" charset="0"/>
                <a:cs typeface="Arial" pitchFamily="34" charset="0"/>
              </a:rPr>
              <a:t>The term “hyaline” is the most commonly confused concept in pathology. ANY eosinophilic staining, amorphic substance, can be correctly called hyaline, especially necrosis, amyloid, various proteinaceous secretions, fibrin are the most common.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endParaRPr lang="en-US">
              <a:latin typeface="Arial" pitchFamily="34" charset="0"/>
              <a:cs typeface="Arial" pitchFamily="34" charset="0"/>
            </a:endParaRP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086126-4640-4096-B9B0-D30BE9027A26}" type="slidenum">
              <a:rPr lang="ar-SA"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532561-7912-43EF-BC98-20471E35CC9F}" type="slidenum">
              <a:rPr lang="ar-SA" smtClean="0"/>
              <a:pPr/>
              <a:t>13</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pPr eaLnBrk="1" hangingPunct="1"/>
            <a:r>
              <a:rPr lang="en-US">
                <a:latin typeface="Arial" pitchFamily="34" charset="0"/>
                <a:cs typeface="Arial" pitchFamily="34" charset="0"/>
              </a:rPr>
              <a:t>Name the three most common causes of fatty liver:  Ans: diabetes, obesity, alcoholism (toxic)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652E52-4D91-45D0-9BDD-12317BA15CC6}" type="slidenum">
              <a:rPr lang="ar-SA" smtClean="0"/>
              <a:pPr/>
              <a:t>14</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pPr eaLnBrk="1" hangingPunct="1"/>
            <a:r>
              <a:rPr lang="en-US">
                <a:latin typeface="Arial" pitchFamily="34" charset="0"/>
                <a:cs typeface="Arial" pitchFamily="34" charset="0"/>
              </a:rPr>
              <a:t>Sometimes the terms MICROvesicular versus MACROvesicular steatosis is used dependong whether the fat droplets are smaller or bigger than a cell. Sometime the term “fatty change” is also used.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11C133-71FF-48FA-A9AA-47F11E9DB632}" type="slidenum">
              <a:rPr lang="ar-SA" smtClean="0"/>
              <a:pPr/>
              <a:t>15</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a:lstStyle/>
          <a:p>
            <a:pPr eaLnBrk="1" hangingPunct="1"/>
            <a:r>
              <a:rPr lang="en-US">
                <a:latin typeface="Arial" pitchFamily="34" charset="0"/>
                <a:cs typeface="Arial" pitchFamily="34" charset="0"/>
              </a:rPr>
              <a:t>The slit-like spaces are cholesterol clefts, a classic feature of atherosclerosis.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a:defRPr/>
            </a:pPr>
            <a:fld id="{98963DA5-B2CD-4276-B514-89AB1D9732B7}" type="slidenum">
              <a:rPr lang="ar-IQ" smtClean="0"/>
              <a:pPr>
                <a:defRPr/>
              </a:pPr>
              <a:t>16</a:t>
            </a:fld>
            <a:endParaRPr lang="ar-IQ"/>
          </a:p>
        </p:txBody>
      </p:sp>
    </p:spTree>
    <p:extLst>
      <p:ext uri="{BB962C8B-B14F-4D97-AF65-F5344CB8AC3E}">
        <p14:creationId xmlns:p14="http://schemas.microsoft.com/office/powerpoint/2010/main" val="143717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4" name="عنصر نائب للتاريخ 9"/>
          <p:cNvSpPr>
            <a:spLocks noGrp="1"/>
          </p:cNvSpPr>
          <p:nvPr>
            <p:ph type="dt" sz="half" idx="10"/>
          </p:nvPr>
        </p:nvSpPr>
        <p:spPr/>
        <p:txBody>
          <a:bodyPr/>
          <a:lstStyle>
            <a:lvl1pPr>
              <a:defRPr/>
            </a:lvl1pPr>
          </a:lstStyle>
          <a:p>
            <a:pPr>
              <a:defRPr/>
            </a:pPr>
            <a:fld id="{CF67A91F-99D7-416C-9A6D-33099A758423}" type="datetime1">
              <a:rPr lang="ar-SA" smtClean="0"/>
              <a:pPr>
                <a:defRPr/>
              </a:pPr>
              <a:t>20/02/1445</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5DF82CF1-26B4-4B7F-9D84-2C5AF11F3290}"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F35D3329-2079-4D0D-8859-29354E3A78AA}" type="datetime1">
              <a:rPr lang="ar-SA" smtClean="0"/>
              <a:pPr>
                <a:defRPr/>
              </a:pPr>
              <a:t>20/02/1445</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7BDD90EA-212B-4018-88DD-46B59BFE5F4F}"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FAB2779B-3533-4B54-84DC-864F5C49AFCE}" type="datetime1">
              <a:rPr lang="ar-SA" smtClean="0"/>
              <a:pPr>
                <a:defRPr/>
              </a:pPr>
              <a:t>20/02/1445</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ABA2A2C0-D5DD-4192-B4DF-A7AEDA0A2F1E}"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04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495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75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936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5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77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4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2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78F3259C-2996-4279-8D38-65A6EE32777B}" type="datetime1">
              <a:rPr lang="ar-SA" smtClean="0"/>
              <a:pPr>
                <a:defRPr/>
              </a:pPr>
              <a:t>20/02/1445</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F8C30F7A-78A9-480E-818A-8B60EA41B270}" type="slidenum">
              <a:rPr lang="ar-SA"/>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28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588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47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94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99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932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704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815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43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4" name="عنصر نائب للتاريخ 9"/>
          <p:cNvSpPr>
            <a:spLocks noGrp="1"/>
          </p:cNvSpPr>
          <p:nvPr>
            <p:ph type="dt" sz="half" idx="10"/>
          </p:nvPr>
        </p:nvSpPr>
        <p:spPr/>
        <p:txBody>
          <a:bodyPr/>
          <a:lstStyle>
            <a:lvl1pPr>
              <a:defRPr/>
            </a:lvl1pPr>
          </a:lstStyle>
          <a:p>
            <a:pPr>
              <a:defRPr/>
            </a:pPr>
            <a:fld id="{1403CC7B-3EA4-4494-99B7-47CAF102FA3F}" type="datetime1">
              <a:rPr lang="ar-SA" smtClean="0"/>
              <a:pPr>
                <a:defRPr/>
              </a:pPr>
              <a:t>20/02/1445</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CBA3CD91-D58C-4DE2-934C-3BBA74950BAD}" type="slidenum">
              <a:rPr lang="ar-SA"/>
              <a:pPr>
                <a:defRPr/>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158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755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59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81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274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562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113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36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067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72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fld id="{D4BB9DA2-46D1-4420-B128-BC7393E4A5FA}" type="datetime1">
              <a:rPr lang="ar-SA" smtClean="0"/>
              <a:pPr>
                <a:defRPr/>
              </a:pPr>
              <a:t>20/02/1445</a:t>
            </a:fld>
            <a:endParaRPr lang="ar-SA"/>
          </a:p>
        </p:txBody>
      </p:sp>
      <p:sp>
        <p:nvSpPr>
          <p:cNvPr id="6" name="عنصر نائب للتذييل 21"/>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p:cNvSpPr>
            <a:spLocks noGrp="1"/>
          </p:cNvSpPr>
          <p:nvPr>
            <p:ph type="sldNum" sz="quarter" idx="12"/>
          </p:nvPr>
        </p:nvSpPr>
        <p:spPr/>
        <p:txBody>
          <a:bodyPr/>
          <a:lstStyle>
            <a:lvl1pPr>
              <a:defRPr/>
            </a:lvl1pPr>
          </a:lstStyle>
          <a:p>
            <a:pPr>
              <a:defRPr/>
            </a:pPr>
            <a:fld id="{BC93BFA7-1533-4625-B684-359EE96DE68B}" type="slidenum">
              <a:rPr lang="ar-SA"/>
              <a:pPr>
                <a:defRPr/>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141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390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164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238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47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605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626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883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85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87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p:cNvSpPr>
            <a:spLocks noGrp="1"/>
          </p:cNvSpPr>
          <p:nvPr>
            <p:ph type="dt" sz="half" idx="10"/>
          </p:nvPr>
        </p:nvSpPr>
        <p:spPr/>
        <p:txBody>
          <a:bodyPr/>
          <a:lstStyle>
            <a:lvl1pPr>
              <a:defRPr/>
            </a:lvl1pPr>
          </a:lstStyle>
          <a:p>
            <a:pPr>
              <a:defRPr/>
            </a:pPr>
            <a:fld id="{9C1EDA29-641E-41FA-9418-7B0248A1326C}" type="datetime1">
              <a:rPr lang="ar-SA" smtClean="0"/>
              <a:pPr>
                <a:defRPr/>
              </a:pPr>
              <a:t>20/02/1445</a:t>
            </a:fld>
            <a:endParaRPr lang="ar-SA"/>
          </a:p>
        </p:txBody>
      </p:sp>
      <p:sp>
        <p:nvSpPr>
          <p:cNvPr id="8" name="عنصر نائب للتذييل 21"/>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p:cNvSpPr>
            <a:spLocks noGrp="1"/>
          </p:cNvSpPr>
          <p:nvPr>
            <p:ph type="sldNum" sz="quarter" idx="12"/>
          </p:nvPr>
        </p:nvSpPr>
        <p:spPr/>
        <p:txBody>
          <a:bodyPr/>
          <a:lstStyle>
            <a:lvl1pPr>
              <a:defRPr/>
            </a:lvl1pPr>
          </a:lstStyle>
          <a:p>
            <a:pPr>
              <a:defRPr/>
            </a:pPr>
            <a:fld id="{4681C3AD-51C9-4DD2-8B59-78D06F3FE9E1}" type="slidenum">
              <a:rPr lang="ar-SA"/>
              <a:pPr>
                <a:defRPr/>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223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021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20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8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617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63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023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775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39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10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تاريخ 9"/>
          <p:cNvSpPr>
            <a:spLocks noGrp="1"/>
          </p:cNvSpPr>
          <p:nvPr>
            <p:ph type="dt" sz="half" idx="10"/>
          </p:nvPr>
        </p:nvSpPr>
        <p:spPr/>
        <p:txBody>
          <a:bodyPr/>
          <a:lstStyle>
            <a:lvl1pPr>
              <a:defRPr/>
            </a:lvl1pPr>
          </a:lstStyle>
          <a:p>
            <a:pPr>
              <a:defRPr/>
            </a:pPr>
            <a:fld id="{925C33A4-0A06-4701-9F97-91CD8E7B5D25}" type="datetime1">
              <a:rPr lang="ar-SA" smtClean="0"/>
              <a:pPr>
                <a:defRPr/>
              </a:pPr>
              <a:t>20/02/1445</a:t>
            </a:fld>
            <a:endParaRPr lang="ar-SA"/>
          </a:p>
        </p:txBody>
      </p:sp>
      <p:sp>
        <p:nvSpPr>
          <p:cNvPr id="4" name="عنصر نائب للتذييل 21"/>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p:cNvSpPr>
            <a:spLocks noGrp="1"/>
          </p:cNvSpPr>
          <p:nvPr>
            <p:ph type="sldNum" sz="quarter" idx="12"/>
          </p:nvPr>
        </p:nvSpPr>
        <p:spPr/>
        <p:txBody>
          <a:bodyPr/>
          <a:lstStyle>
            <a:lvl1pPr>
              <a:defRPr/>
            </a:lvl1pPr>
          </a:lstStyle>
          <a:p>
            <a:pPr>
              <a:defRPr/>
            </a:pPr>
            <a:fld id="{5AB7D47B-E05E-43C6-8511-4A1401C0FDE8}" type="slidenum">
              <a:rPr lang="ar-SA"/>
              <a:pPr>
                <a:defRPr/>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669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899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696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93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3287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0295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798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598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84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66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p:cNvSpPr>
            <a:spLocks noGrp="1"/>
          </p:cNvSpPr>
          <p:nvPr>
            <p:ph type="dt" sz="half" idx="10"/>
          </p:nvPr>
        </p:nvSpPr>
        <p:spPr/>
        <p:txBody>
          <a:bodyPr/>
          <a:lstStyle>
            <a:lvl1pPr>
              <a:defRPr/>
            </a:lvl1pPr>
          </a:lstStyle>
          <a:p>
            <a:pPr>
              <a:defRPr/>
            </a:pPr>
            <a:fld id="{6518DE53-62FF-4143-A8ED-96AC5DA2D2EB}" type="datetime1">
              <a:rPr lang="ar-SA" smtClean="0"/>
              <a:pPr>
                <a:defRPr/>
              </a:pPr>
              <a:t>20/02/1445</a:t>
            </a:fld>
            <a:endParaRPr lang="ar-SA"/>
          </a:p>
        </p:txBody>
      </p:sp>
      <p:sp>
        <p:nvSpPr>
          <p:cNvPr id="3" name="عنصر نائب للتذييل 21"/>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p:cNvSpPr>
            <a:spLocks noGrp="1"/>
          </p:cNvSpPr>
          <p:nvPr>
            <p:ph type="sldNum" sz="quarter" idx="12"/>
          </p:nvPr>
        </p:nvSpPr>
        <p:spPr/>
        <p:txBody>
          <a:bodyPr/>
          <a:lstStyle>
            <a:lvl1pPr>
              <a:defRPr/>
            </a:lvl1pPr>
          </a:lstStyle>
          <a:p>
            <a:pPr>
              <a:defRPr/>
            </a:pPr>
            <a:fld id="{9A9926A8-22A8-408F-9C36-6F321B5A369C}" type="slidenum">
              <a:rPr lang="ar-SA"/>
              <a:pPr>
                <a:defRPr/>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274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5559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2218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354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171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4961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9209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285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8561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10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fld id="{54576F00-EF67-4379-B76C-40AC00EC69A9}" type="datetime1">
              <a:rPr lang="ar-SA" smtClean="0"/>
              <a:pPr>
                <a:defRPr/>
              </a:pPr>
              <a:t>20/02/1445</a:t>
            </a:fld>
            <a:endParaRPr lang="ar-SA"/>
          </a:p>
        </p:txBody>
      </p:sp>
      <p:sp>
        <p:nvSpPr>
          <p:cNvPr id="6" name="عنصر نائب للتذييل 21"/>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p:cNvSpPr>
            <a:spLocks noGrp="1"/>
          </p:cNvSpPr>
          <p:nvPr>
            <p:ph type="sldNum" sz="quarter" idx="12"/>
          </p:nvPr>
        </p:nvSpPr>
        <p:spPr/>
        <p:txBody>
          <a:bodyPr/>
          <a:lstStyle>
            <a:lvl1pPr>
              <a:defRPr/>
            </a:lvl1pPr>
          </a:lstStyle>
          <a:p>
            <a:pPr>
              <a:defRPr/>
            </a:pPr>
            <a:fld id="{F09EB08F-7588-4AC3-BB74-94D595578295}" type="slidenum">
              <a:rPr lang="ar-SA"/>
              <a:pPr>
                <a:defRPr/>
              </a:pPr>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0254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492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510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5047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32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566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578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902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B4ECCEB-328C-4FD7-8961-2B1ADEA24A0C}" type="datetimeFigureOut">
              <a:rPr lang="en-US" smtClean="0">
                <a:solidFill>
                  <a:prstClr val="black">
                    <a:tint val="75000"/>
                  </a:prstClr>
                </a:solidFill>
              </a:rPr>
              <a:pPr/>
              <a:t>9/5/2023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27BE70-C459-43B7-8EE0-F757E90381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58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ذو زاوية واحدة مخدوشة ودائرية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مثلث قائم الزاوية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شكل حر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8" name="شكل حر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2" name="عنوان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ar-SA"/>
              <a:t>انقر لتحرير نمط العنوان الرئيسي</a:t>
            </a:r>
            <a:endParaRPr lang="en-US"/>
          </a:p>
        </p:txBody>
      </p:sp>
      <p:sp>
        <p:nvSpPr>
          <p:cNvPr id="4" name="عنصر نائب للنص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a:t>انقر لتحرير أنماط النص الرئيسي</a:t>
            </a: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9" name="عنصر نائب للتاريخ 4"/>
          <p:cNvSpPr>
            <a:spLocks noGrp="1"/>
          </p:cNvSpPr>
          <p:nvPr>
            <p:ph type="dt" sz="half" idx="10"/>
          </p:nvPr>
        </p:nvSpPr>
        <p:spPr/>
        <p:txBody>
          <a:bodyPr/>
          <a:lstStyle>
            <a:lvl1pPr>
              <a:defRPr/>
            </a:lvl1pPr>
          </a:lstStyle>
          <a:p>
            <a:pPr>
              <a:defRPr/>
            </a:pPr>
            <a:fld id="{26DFCC54-FC75-41EB-8737-C3B4114A5644}" type="datetime1">
              <a:rPr lang="ar-SA" smtClean="0"/>
              <a:pPr>
                <a:defRPr/>
              </a:pPr>
              <a:t>20/02/1445</a:t>
            </a:fld>
            <a:endParaRPr lang="ar-SA"/>
          </a:p>
        </p:txBody>
      </p:sp>
      <p:sp>
        <p:nvSpPr>
          <p:cNvPr id="10" name="عنصر نائب للتذييل 5"/>
          <p:cNvSpPr>
            <a:spLocks noGrp="1"/>
          </p:cNvSpPr>
          <p:nvPr>
            <p:ph type="ftr" sz="quarter" idx="11"/>
          </p:nvPr>
        </p:nvSpPr>
        <p:spPr/>
        <p:txBody>
          <a:bodyPr/>
          <a:lstStyle>
            <a:lvl1pPr>
              <a:defRPr/>
            </a:lvl1pPr>
          </a:lstStyle>
          <a:p>
            <a:pPr>
              <a:defRPr/>
            </a:pPr>
            <a:endParaRPr lang="ar-SA"/>
          </a:p>
        </p:txBody>
      </p:sp>
      <p:sp>
        <p:nvSpPr>
          <p:cNvPr id="11" name="عنصر نائب لرقم الشريحة 6"/>
          <p:cNvSpPr>
            <a:spLocks noGrp="1"/>
          </p:cNvSpPr>
          <p:nvPr>
            <p:ph type="sldNum" sz="quarter" idx="12"/>
          </p:nvPr>
        </p:nvSpPr>
        <p:spPr>
          <a:xfrm>
            <a:off x="8077200" y="6356350"/>
            <a:ext cx="609600" cy="365125"/>
          </a:xfrm>
        </p:spPr>
        <p:txBody>
          <a:bodyPr/>
          <a:lstStyle>
            <a:lvl1pPr>
              <a:defRPr/>
            </a:lvl1pPr>
          </a:lstStyle>
          <a:p>
            <a:pPr>
              <a:defRPr/>
            </a:pPr>
            <a:fld id="{B6D0F516-60E2-4191-B1F1-9D888E4A2409}"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 /><Relationship Id="rId3" Type="http://schemas.openxmlformats.org/officeDocument/2006/relationships/slideLayout" Target="../slideLayouts/slideLayout58.xml" /><Relationship Id="rId7" Type="http://schemas.openxmlformats.org/officeDocument/2006/relationships/slideLayout" Target="../slideLayouts/slideLayout62.xml" /><Relationship Id="rId12" Type="http://schemas.openxmlformats.org/officeDocument/2006/relationships/theme" Target="../theme/theme6.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11" Type="http://schemas.openxmlformats.org/officeDocument/2006/relationships/slideLayout" Target="../slideLayouts/slideLayout66.xml" /><Relationship Id="rId5" Type="http://schemas.openxmlformats.org/officeDocument/2006/relationships/slideLayout" Target="../slideLayouts/slideLayout60.xml" /><Relationship Id="rId10" Type="http://schemas.openxmlformats.org/officeDocument/2006/relationships/slideLayout" Target="../slideLayouts/slideLayout65.xml" /><Relationship Id="rId4" Type="http://schemas.openxmlformats.org/officeDocument/2006/relationships/slideLayout" Target="../slideLayouts/slideLayout59.xml" /><Relationship Id="rId9" Type="http://schemas.openxmlformats.org/officeDocument/2006/relationships/slideLayout" Target="../slideLayouts/slideLayout64.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 /><Relationship Id="rId3" Type="http://schemas.openxmlformats.org/officeDocument/2006/relationships/slideLayout" Target="../slideLayouts/slideLayout69.xml" /><Relationship Id="rId7" Type="http://schemas.openxmlformats.org/officeDocument/2006/relationships/slideLayout" Target="../slideLayouts/slideLayout73.xml" /><Relationship Id="rId12" Type="http://schemas.openxmlformats.org/officeDocument/2006/relationships/theme" Target="../theme/theme7.xml" /><Relationship Id="rId2" Type="http://schemas.openxmlformats.org/officeDocument/2006/relationships/slideLayout" Target="../slideLayouts/slideLayout68.xml" /><Relationship Id="rId1" Type="http://schemas.openxmlformats.org/officeDocument/2006/relationships/slideLayout" Target="../slideLayouts/slideLayout67.xml" /><Relationship Id="rId6" Type="http://schemas.openxmlformats.org/officeDocument/2006/relationships/slideLayout" Target="../slideLayouts/slideLayout72.xml" /><Relationship Id="rId11" Type="http://schemas.openxmlformats.org/officeDocument/2006/relationships/slideLayout" Target="../slideLayouts/slideLayout77.xml" /><Relationship Id="rId5" Type="http://schemas.openxmlformats.org/officeDocument/2006/relationships/slideLayout" Target="../slideLayouts/slideLayout71.xml" /><Relationship Id="rId10" Type="http://schemas.openxmlformats.org/officeDocument/2006/relationships/slideLayout" Target="../slideLayouts/slideLayout76.xml" /><Relationship Id="rId4" Type="http://schemas.openxmlformats.org/officeDocument/2006/relationships/slideLayout" Target="../slideLayouts/slideLayout70.xml" /><Relationship Id="rId9" Type="http://schemas.openxmlformats.org/officeDocument/2006/relationships/slideLayout" Target="../slideLayouts/slideLayout75.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 /><Relationship Id="rId3" Type="http://schemas.openxmlformats.org/officeDocument/2006/relationships/slideLayout" Target="../slideLayouts/slideLayout80.xml" /><Relationship Id="rId7" Type="http://schemas.openxmlformats.org/officeDocument/2006/relationships/slideLayout" Target="../slideLayouts/slideLayout84.xml" /><Relationship Id="rId12" Type="http://schemas.openxmlformats.org/officeDocument/2006/relationships/theme" Target="../theme/theme8.xml" /><Relationship Id="rId2" Type="http://schemas.openxmlformats.org/officeDocument/2006/relationships/slideLayout" Target="../slideLayouts/slideLayout79.xml" /><Relationship Id="rId1" Type="http://schemas.openxmlformats.org/officeDocument/2006/relationships/slideLayout" Target="../slideLayouts/slideLayout78.xml" /><Relationship Id="rId6" Type="http://schemas.openxmlformats.org/officeDocument/2006/relationships/slideLayout" Target="../slideLayouts/slideLayout83.xml" /><Relationship Id="rId11" Type="http://schemas.openxmlformats.org/officeDocument/2006/relationships/slideLayout" Target="../slideLayouts/slideLayout88.xml" /><Relationship Id="rId5" Type="http://schemas.openxmlformats.org/officeDocument/2006/relationships/slideLayout" Target="../slideLayouts/slideLayout82.xml" /><Relationship Id="rId10" Type="http://schemas.openxmlformats.org/officeDocument/2006/relationships/slideLayout" Target="../slideLayouts/slideLayout87.xml" /><Relationship Id="rId4" Type="http://schemas.openxmlformats.org/officeDocument/2006/relationships/slideLayout" Target="../slideLayouts/slideLayout81.xml" /><Relationship Id="rId9" Type="http://schemas.openxmlformats.org/officeDocument/2006/relationships/slideLayout" Target="../slideLayouts/slideLayout8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8" name="شكل حر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1028" name="عنصر نائب للعنوان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ar-SA"/>
              <a:t>انقر لتحرير نمط العنوان الرئيسي</a:t>
            </a:r>
          </a:p>
        </p:txBody>
      </p:sp>
      <p:sp>
        <p:nvSpPr>
          <p:cNvPr id="1029" name="عنصر نائب للنص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379489BE-6ED9-4737-BAAC-BFBE4DFA63F4}" type="datetime1">
              <a:rPr lang="ar-SA" smtClean="0"/>
              <a:pPr>
                <a:defRPr/>
              </a:pPr>
              <a:t>20/02/1445</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0EFEE8D3-A8EA-44C2-AA2C-E7E8BC3E2AFC}" type="slidenum">
              <a:rPr lang="ar-SA"/>
              <a:pPr>
                <a:defRPr/>
              </a:pPr>
              <a:t>‹#›</a:t>
            </a:fld>
            <a:endParaRPr lang="ar-SA"/>
          </a:p>
        </p:txBody>
      </p:sp>
      <p:grpSp>
        <p:nvGrpSpPr>
          <p:cNvPr id="1033" name="مجموعة 1"/>
          <p:cNvGrpSpPr>
            <a:grpSpLocks/>
          </p:cNvGrpSpPr>
          <p:nvPr/>
        </p:nvGrpSpPr>
        <p:grpSpPr bwMode="auto">
          <a:xfrm>
            <a:off x="-19050" y="203200"/>
            <a:ext cx="9180513" cy="647700"/>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7" r:id="rId9"/>
    <p:sldLayoutId id="2147484125" r:id="rId10"/>
    <p:sldLayoutId id="2147484126" r:id="rId11"/>
  </p:sldLayoutIdLst>
  <p:hf sldNum="0" hdr="0" ftr="0" dt="0"/>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fontAlgn="base">
        <a:spcBef>
          <a:spcPct val="0"/>
        </a:spcBef>
        <a:spcAft>
          <a:spcPct val="0"/>
        </a:spcAft>
        <a:defRPr sz="5000">
          <a:solidFill>
            <a:schemeClr val="tx2"/>
          </a:solidFill>
          <a:latin typeface="Calibri" pitchFamily="34" charset="0"/>
          <a:cs typeface="Traditional Arabic" pitchFamily="2" charset="-78"/>
        </a:defRPr>
      </a:lvl6pPr>
      <a:lvl7pPr marL="914400" algn="l" rtl="1" fontAlgn="base">
        <a:spcBef>
          <a:spcPct val="0"/>
        </a:spcBef>
        <a:spcAft>
          <a:spcPct val="0"/>
        </a:spcAft>
        <a:defRPr sz="5000">
          <a:solidFill>
            <a:schemeClr val="tx2"/>
          </a:solidFill>
          <a:latin typeface="Calibri" pitchFamily="34" charset="0"/>
          <a:cs typeface="Traditional Arabic" pitchFamily="2" charset="-78"/>
        </a:defRPr>
      </a:lvl7pPr>
      <a:lvl8pPr marL="1371600" algn="l" rtl="1" fontAlgn="base">
        <a:spcBef>
          <a:spcPct val="0"/>
        </a:spcBef>
        <a:spcAft>
          <a:spcPct val="0"/>
        </a:spcAft>
        <a:defRPr sz="5000">
          <a:solidFill>
            <a:schemeClr val="tx2"/>
          </a:solidFill>
          <a:latin typeface="Calibri" pitchFamily="34" charset="0"/>
          <a:cs typeface="Traditional Arabic" pitchFamily="2" charset="-78"/>
        </a:defRPr>
      </a:lvl8pPr>
      <a:lvl9pPr marL="1828800" algn="l" rtl="1" fontAlgn="base">
        <a:spcBef>
          <a:spcPct val="0"/>
        </a:spcBef>
        <a:spcAft>
          <a:spcPct val="0"/>
        </a:spcAft>
        <a:defRPr sz="5000">
          <a:solidFill>
            <a:schemeClr val="tx2"/>
          </a:solidFill>
          <a:latin typeface="Calibri" pitchFamily="34" charset="0"/>
          <a:cs typeface="Traditional Arabic"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2B4ECCEB-328C-4FD7-8961-2B1ADEA24A0C}" type="datetimeFigureOut">
              <a:rPr lang="en-US" smtClean="0">
                <a:solidFill>
                  <a:prstClr val="black">
                    <a:tint val="75000"/>
                  </a:prstClr>
                </a:solidFill>
                <a:latin typeface="Calibri"/>
                <a:ea typeface="+mn-ea"/>
                <a:cs typeface="+mn-cs"/>
              </a:rPr>
              <a:pPr rtl="0" fontAlgn="auto">
                <a:spcBef>
                  <a:spcPts val="0"/>
                </a:spcBef>
                <a:spcAft>
                  <a:spcPts val="0"/>
                </a:spcAft>
              </a:pPr>
              <a:t>9/5/2023</a:t>
            </a:fld>
            <a:endParaRPr lang="en-US">
              <a:solidFill>
                <a:prstClr val="black">
                  <a:tint val="75000"/>
                </a:prstClr>
              </a:solidFill>
              <a:latin typeface="Calibri"/>
              <a:ea typeface="+mn-ea"/>
              <a:cs typeface="+mn-cs"/>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ea typeface="+mn-ea"/>
              <a:cs typeface="+mn-cs"/>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7E27BE70-C459-43B7-8EE0-F757E90381F4}" type="slidenum">
              <a:rPr lang="en-US" smtClean="0">
                <a:solidFill>
                  <a:prstClr val="black">
                    <a:tint val="75000"/>
                  </a:prstClr>
                </a:solidFill>
                <a:latin typeface="Calibri"/>
                <a:ea typeface="+mn-ea"/>
                <a:cs typeface="+mn-cs"/>
              </a:rPr>
              <a:pPr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4130327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2B4ECCEB-328C-4FD7-8961-2B1ADEA24A0C}" type="datetimeFigureOut">
              <a:rPr lang="en-US" smtClean="0">
                <a:solidFill>
                  <a:prstClr val="black">
                    <a:tint val="75000"/>
                  </a:prstClr>
                </a:solidFill>
                <a:latin typeface="Calibri"/>
                <a:ea typeface="+mn-ea"/>
                <a:cs typeface="+mn-cs"/>
              </a:rPr>
              <a:pPr rtl="0" fontAlgn="auto">
                <a:spcBef>
                  <a:spcPts val="0"/>
                </a:spcBef>
                <a:spcAft>
                  <a:spcPts val="0"/>
                </a:spcAft>
              </a:pPr>
              <a:t>9/5/2023</a:t>
            </a:fld>
            <a:endParaRPr lang="en-US">
              <a:solidFill>
                <a:prstClr val="black">
                  <a:tint val="75000"/>
                </a:prstClr>
              </a:solidFill>
              <a:latin typeface="Calibri"/>
              <a:ea typeface="+mn-ea"/>
              <a:cs typeface="+mn-cs"/>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ea typeface="+mn-ea"/>
              <a:cs typeface="+mn-cs"/>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7E27BE70-C459-43B7-8EE0-F757E90381F4}" type="slidenum">
              <a:rPr lang="en-US" smtClean="0">
                <a:solidFill>
                  <a:prstClr val="black">
                    <a:tint val="75000"/>
                  </a:prstClr>
                </a:solidFill>
                <a:latin typeface="Calibri"/>
                <a:ea typeface="+mn-ea"/>
                <a:cs typeface="+mn-cs"/>
              </a:rPr>
              <a:pPr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75070942"/>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2B4ECCEB-328C-4FD7-8961-2B1ADEA24A0C}" type="datetimeFigureOut">
              <a:rPr lang="en-US" smtClean="0">
                <a:solidFill>
                  <a:prstClr val="black">
                    <a:tint val="75000"/>
                  </a:prstClr>
                </a:solidFill>
                <a:latin typeface="Calibri"/>
                <a:ea typeface="+mn-ea"/>
                <a:cs typeface="+mn-cs"/>
              </a:rPr>
              <a:pPr rtl="0" fontAlgn="auto">
                <a:spcBef>
                  <a:spcPts val="0"/>
                </a:spcBef>
                <a:spcAft>
                  <a:spcPts val="0"/>
                </a:spcAft>
              </a:pPr>
              <a:t>9/5/2023</a:t>
            </a:fld>
            <a:endParaRPr lang="en-US">
              <a:solidFill>
                <a:prstClr val="black">
                  <a:tint val="75000"/>
                </a:prstClr>
              </a:solidFill>
              <a:latin typeface="Calibri"/>
              <a:ea typeface="+mn-ea"/>
              <a:cs typeface="+mn-cs"/>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ea typeface="+mn-ea"/>
              <a:cs typeface="+mn-cs"/>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7E27BE70-C459-43B7-8EE0-F757E90381F4}" type="slidenum">
              <a:rPr lang="en-US" smtClean="0">
                <a:solidFill>
                  <a:prstClr val="black">
                    <a:tint val="75000"/>
                  </a:prstClr>
                </a:solidFill>
                <a:latin typeface="Calibri"/>
                <a:ea typeface="+mn-ea"/>
                <a:cs typeface="+mn-cs"/>
              </a:rPr>
              <a:pPr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580043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2B4ECCEB-328C-4FD7-8961-2B1ADEA24A0C}" type="datetimeFigureOut">
              <a:rPr lang="en-US" smtClean="0">
                <a:solidFill>
                  <a:prstClr val="black">
                    <a:tint val="75000"/>
                  </a:prstClr>
                </a:solidFill>
                <a:latin typeface="Calibri"/>
                <a:ea typeface="+mn-ea"/>
                <a:cs typeface="+mn-cs"/>
              </a:rPr>
              <a:pPr rtl="0" fontAlgn="auto">
                <a:spcBef>
                  <a:spcPts val="0"/>
                </a:spcBef>
                <a:spcAft>
                  <a:spcPts val="0"/>
                </a:spcAft>
              </a:pPr>
              <a:t>9/5/2023</a:t>
            </a:fld>
            <a:endParaRPr lang="en-US">
              <a:solidFill>
                <a:prstClr val="black">
                  <a:tint val="75000"/>
                </a:prstClr>
              </a:solidFill>
              <a:latin typeface="Calibri"/>
              <a:ea typeface="+mn-ea"/>
              <a:cs typeface="+mn-cs"/>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ea typeface="+mn-ea"/>
              <a:cs typeface="+mn-cs"/>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7E27BE70-C459-43B7-8EE0-F757E90381F4}" type="slidenum">
              <a:rPr lang="en-US" smtClean="0">
                <a:solidFill>
                  <a:prstClr val="black">
                    <a:tint val="75000"/>
                  </a:prstClr>
                </a:solidFill>
                <a:latin typeface="Calibri"/>
                <a:ea typeface="+mn-ea"/>
                <a:cs typeface="+mn-cs"/>
              </a:rPr>
              <a:pPr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1674932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2B4ECCEB-328C-4FD7-8961-2B1ADEA24A0C}" type="datetimeFigureOut">
              <a:rPr lang="en-US" smtClean="0">
                <a:solidFill>
                  <a:prstClr val="black">
                    <a:tint val="75000"/>
                  </a:prstClr>
                </a:solidFill>
                <a:latin typeface="Calibri"/>
                <a:ea typeface="+mn-ea"/>
                <a:cs typeface="+mn-cs"/>
              </a:rPr>
              <a:pPr rtl="0" fontAlgn="auto">
                <a:spcBef>
                  <a:spcPts val="0"/>
                </a:spcBef>
                <a:spcAft>
                  <a:spcPts val="0"/>
                </a:spcAft>
              </a:pPr>
              <a:t>9/5/2023</a:t>
            </a:fld>
            <a:endParaRPr lang="en-US">
              <a:solidFill>
                <a:prstClr val="black">
                  <a:tint val="75000"/>
                </a:prstClr>
              </a:solidFill>
              <a:latin typeface="Calibri"/>
              <a:ea typeface="+mn-ea"/>
              <a:cs typeface="+mn-cs"/>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ea typeface="+mn-ea"/>
              <a:cs typeface="+mn-cs"/>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7E27BE70-C459-43B7-8EE0-F757E90381F4}" type="slidenum">
              <a:rPr lang="en-US" smtClean="0">
                <a:solidFill>
                  <a:prstClr val="black">
                    <a:tint val="75000"/>
                  </a:prstClr>
                </a:solidFill>
                <a:latin typeface="Calibri"/>
                <a:ea typeface="+mn-ea"/>
                <a:cs typeface="+mn-cs"/>
              </a:rPr>
              <a:pPr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5920916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2B4ECCEB-328C-4FD7-8961-2B1ADEA24A0C}" type="datetimeFigureOut">
              <a:rPr lang="en-US" smtClean="0">
                <a:solidFill>
                  <a:prstClr val="black">
                    <a:tint val="75000"/>
                  </a:prstClr>
                </a:solidFill>
                <a:latin typeface="Calibri"/>
                <a:ea typeface="+mn-ea"/>
                <a:cs typeface="+mn-cs"/>
              </a:rPr>
              <a:pPr rtl="0" fontAlgn="auto">
                <a:spcBef>
                  <a:spcPts val="0"/>
                </a:spcBef>
                <a:spcAft>
                  <a:spcPts val="0"/>
                </a:spcAft>
              </a:pPr>
              <a:t>9/5/2023</a:t>
            </a:fld>
            <a:endParaRPr lang="en-US">
              <a:solidFill>
                <a:prstClr val="black">
                  <a:tint val="75000"/>
                </a:prstClr>
              </a:solidFill>
              <a:latin typeface="Calibri"/>
              <a:ea typeface="+mn-ea"/>
              <a:cs typeface="+mn-cs"/>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ea typeface="+mn-ea"/>
              <a:cs typeface="+mn-cs"/>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7E27BE70-C459-43B7-8EE0-F757E90381F4}" type="slidenum">
              <a:rPr lang="en-US" smtClean="0">
                <a:solidFill>
                  <a:prstClr val="black">
                    <a:tint val="75000"/>
                  </a:prstClr>
                </a:solidFill>
                <a:latin typeface="Calibri"/>
                <a:ea typeface="+mn-ea"/>
                <a:cs typeface="+mn-cs"/>
              </a:rPr>
              <a:pPr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556946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2B4ECCEB-328C-4FD7-8961-2B1ADEA24A0C}" type="datetimeFigureOut">
              <a:rPr lang="en-US" smtClean="0">
                <a:solidFill>
                  <a:prstClr val="black">
                    <a:tint val="75000"/>
                  </a:prstClr>
                </a:solidFill>
                <a:latin typeface="Calibri"/>
                <a:ea typeface="+mn-ea"/>
                <a:cs typeface="+mn-cs"/>
              </a:rPr>
              <a:pPr rtl="0" fontAlgn="auto">
                <a:spcBef>
                  <a:spcPts val="0"/>
                </a:spcBef>
                <a:spcAft>
                  <a:spcPts val="0"/>
                </a:spcAft>
              </a:pPr>
              <a:t>9/5/2023</a:t>
            </a:fld>
            <a:endParaRPr lang="en-US">
              <a:solidFill>
                <a:prstClr val="black">
                  <a:tint val="75000"/>
                </a:prstClr>
              </a:solidFill>
              <a:latin typeface="Calibri"/>
              <a:ea typeface="+mn-ea"/>
              <a:cs typeface="+mn-cs"/>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ea typeface="+mn-ea"/>
              <a:cs typeface="+mn-cs"/>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7E27BE70-C459-43B7-8EE0-F757E90381F4}" type="slidenum">
              <a:rPr lang="en-US" smtClean="0">
                <a:solidFill>
                  <a:prstClr val="black">
                    <a:tint val="75000"/>
                  </a:prstClr>
                </a:solidFill>
                <a:latin typeface="Calibri"/>
                <a:ea typeface="+mn-ea"/>
                <a:cs typeface="+mn-cs"/>
              </a:rPr>
              <a:pPr rtl="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723802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4.xml" /><Relationship Id="rId4" Type="http://schemas.openxmlformats.org/officeDocument/2006/relationships/image" Target="../media/image7.png" /></Relationships>
</file>

<file path=ppt/slides/_rels/slide1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6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68.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3.xml" /><Relationship Id="rId1" Type="http://schemas.openxmlformats.org/officeDocument/2006/relationships/slideLayout" Target="../slideLayouts/slideLayout79.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7158" y="1500174"/>
            <a:ext cx="8533106" cy="1754326"/>
          </a:xfrm>
          <a:prstGeom prst="rect">
            <a:avLst/>
          </a:prstGeom>
          <a:noFill/>
        </p:spPr>
        <p:txBody>
          <a:bodyPr>
            <a:spAutoFit/>
          </a:bodyPr>
          <a:lstStyle/>
          <a:p>
            <a:pPr algn="ctr">
              <a:defRPr/>
            </a:pPr>
            <a:r>
              <a:rPr lang="en-US"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Cellular reaction to an       injury (</a:t>
            </a:r>
            <a:r>
              <a:rPr lang="en-US" sz="5400" b="1" dirty="0" err="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lec</a:t>
            </a:r>
            <a:r>
              <a:rPr lang="en-US"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 .3 )</a:t>
            </a:r>
            <a:endParaRPr lang="ar-SA"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5" name="مستطيل 4"/>
          <p:cNvSpPr/>
          <p:nvPr/>
        </p:nvSpPr>
        <p:spPr>
          <a:xfrm>
            <a:off x="1428728" y="3484564"/>
            <a:ext cx="635321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effectLst>
                  <a:outerShdw blurRad="50800" dist="39000" dir="5460000" algn="tl">
                    <a:srgbClr val="000000">
                      <a:alpha val="38000"/>
                    </a:srgbClr>
                  </a:outerShdw>
                </a:effectLst>
              </a:rPr>
              <a:t>Dr.SUADAD</a:t>
            </a:r>
            <a:r>
              <a:rPr lang="en-US" sz="5400" b="1" dirty="0">
                <a:ln w="11430"/>
                <a:effectLst>
                  <a:outerShdw blurRad="50800" dist="39000" dir="5460000" algn="tl">
                    <a:srgbClr val="000000">
                      <a:alpha val="38000"/>
                    </a:srgbClr>
                  </a:outerShdw>
                </a:effectLst>
              </a:rPr>
              <a:t> ASIM  </a:t>
            </a:r>
            <a:endParaRPr lang="ar-SA" sz="5400" b="1" dirty="0">
              <a:ln w="11430"/>
              <a:effectLst>
                <a:outerShdw blurRad="50800" dist="39000" dir="5460000" algn="tl">
                  <a:srgbClr val="000000">
                    <a:alpha val="38000"/>
                  </a:srgbClr>
                </a:outerShdw>
              </a:effectLst>
            </a:endParaRP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875" y="-536060"/>
            <a:ext cx="9144000" cy="1335634"/>
          </a:xfrm>
        </p:spPr>
        <p:txBody>
          <a:bodyPr/>
          <a:lstStyle/>
          <a:p>
            <a:pPr eaLnBrk="1" hangingPunct="1"/>
            <a:br>
              <a:rPr lang="en-US" sz="2800" b="1" dirty="0">
                <a:solidFill>
                  <a:srgbClr val="FF0000"/>
                </a:solidFill>
                <a:cs typeface="Traditional Arabic" pitchFamily="18" charset="-78"/>
              </a:rPr>
            </a:br>
            <a:r>
              <a:rPr lang="en-US" sz="2800" b="1" dirty="0">
                <a:solidFill>
                  <a:srgbClr val="FF0000"/>
                </a:solidFill>
                <a:cs typeface="Traditional Arabic" pitchFamily="18" charset="-78"/>
              </a:rPr>
              <a:t>INTRACELLULAR </a:t>
            </a:r>
            <a:r>
              <a:rPr lang="en-US" sz="2800" b="1" dirty="0">
                <a:solidFill>
                  <a:schemeClr val="tx1"/>
                </a:solidFill>
                <a:cs typeface="Traditional Arabic" pitchFamily="18" charset="-78"/>
              </a:rPr>
              <a:t>ACCUMLATIONS</a:t>
            </a:r>
          </a:p>
        </p:txBody>
      </p:sp>
      <p:sp>
        <p:nvSpPr>
          <p:cNvPr id="32771" name="Rectangle 3"/>
          <p:cNvSpPr>
            <a:spLocks noGrp="1" noChangeArrowheads="1"/>
          </p:cNvSpPr>
          <p:nvPr>
            <p:ph type="body" idx="1"/>
          </p:nvPr>
        </p:nvSpPr>
        <p:spPr>
          <a:xfrm>
            <a:off x="0" y="855023"/>
            <a:ext cx="9144000" cy="6002977"/>
          </a:xfrm>
        </p:spPr>
        <p:txBody>
          <a:bodyPr/>
          <a:lstStyle/>
          <a:p>
            <a:pPr algn="l" rtl="0" eaLnBrk="1" hangingPunct="1"/>
            <a:r>
              <a:rPr lang="en-US" sz="2800" b="1" dirty="0">
                <a:solidFill>
                  <a:srgbClr val="FF0000"/>
                </a:solidFill>
                <a:cs typeface="Majalla UI"/>
              </a:rPr>
              <a:t>Lipid   </a:t>
            </a:r>
            <a:r>
              <a:rPr lang="en-US" sz="2400" b="1" dirty="0">
                <a:cs typeface="Majalla UI"/>
              </a:rPr>
              <a:t>Neutral Fat (fatty change ) </a:t>
            </a:r>
          </a:p>
          <a:p>
            <a:pPr lvl="1" algn="l" rtl="0" eaLnBrk="1" hangingPunct="1"/>
            <a:r>
              <a:rPr lang="en-US" b="1" dirty="0">
                <a:cs typeface="Majalla UI"/>
              </a:rPr>
              <a:t>         Cholesterol (atherosclerosis )</a:t>
            </a:r>
          </a:p>
          <a:p>
            <a:pPr algn="l" rtl="0" eaLnBrk="1" hangingPunct="1"/>
            <a:r>
              <a:rPr lang="en-US" sz="2400" b="1" dirty="0">
                <a:solidFill>
                  <a:srgbClr val="FF0000"/>
                </a:solidFill>
                <a:cs typeface="Majalla UI"/>
              </a:rPr>
              <a:t>Protein,</a:t>
            </a:r>
            <a:r>
              <a:rPr lang="en-US" sz="2400" b="1" dirty="0">
                <a:solidFill>
                  <a:srgbClr val="CC00CC"/>
                </a:solidFill>
                <a:cs typeface="Majalla UI"/>
              </a:rPr>
              <a:t> </a:t>
            </a:r>
            <a:r>
              <a:rPr lang="en-US" sz="1800" b="1" dirty="0">
                <a:cs typeface="Majalla UI"/>
              </a:rPr>
              <a:t>, e.g., </a:t>
            </a:r>
            <a:r>
              <a:rPr lang="en-US" sz="1800" b="1" dirty="0" err="1">
                <a:cs typeface="Majalla UI"/>
              </a:rPr>
              <a:t>nephrotic</a:t>
            </a:r>
            <a:r>
              <a:rPr lang="en-US" sz="1800" b="1" dirty="0">
                <a:cs typeface="Majalla UI"/>
              </a:rPr>
              <a:t> syndrome in the kidney ,in which there  is heavy leakage of protein across the glomeruli</a:t>
            </a:r>
          </a:p>
          <a:p>
            <a:pPr algn="l" rtl="0" eaLnBrk="1" hangingPunct="1"/>
            <a:r>
              <a:rPr lang="en-US" sz="1800" b="1" dirty="0">
                <a:cs typeface="Majalla UI"/>
              </a:rPr>
              <a:t> </a:t>
            </a:r>
          </a:p>
          <a:p>
            <a:pPr algn="l" rtl="0" eaLnBrk="1" hangingPunct="1"/>
            <a:r>
              <a:rPr lang="en-US" sz="2400" b="1" dirty="0">
                <a:solidFill>
                  <a:srgbClr val="FF0000"/>
                </a:solidFill>
                <a:cs typeface="Majalla UI"/>
              </a:rPr>
              <a:t>Glycogen ,</a:t>
            </a:r>
            <a:r>
              <a:rPr lang="en-US" sz="1800" b="1" dirty="0">
                <a:cs typeface="Majalla UI"/>
              </a:rPr>
              <a:t>excessive intracellular deposits of glycogen are associated with abnormalities in the metabolism of either </a:t>
            </a:r>
            <a:r>
              <a:rPr lang="en-US" sz="1800" b="1" dirty="0">
                <a:solidFill>
                  <a:srgbClr val="FF0000"/>
                </a:solidFill>
                <a:cs typeface="Majalla UI"/>
              </a:rPr>
              <a:t>glucose or glycogen </a:t>
            </a:r>
            <a:r>
              <a:rPr lang="en-US" sz="1800" b="1" dirty="0">
                <a:cs typeface="Majalla UI"/>
              </a:rPr>
              <a:t>e.g. in poorly controlled diabetes ,glycogen accumulates in renal tubule , cardiac </a:t>
            </a:r>
            <a:r>
              <a:rPr lang="en-US" sz="1800" b="1" dirty="0" err="1">
                <a:cs typeface="Majalla UI"/>
              </a:rPr>
              <a:t>myocytes</a:t>
            </a:r>
            <a:r>
              <a:rPr lang="en-US" sz="1800" b="1" dirty="0">
                <a:cs typeface="Majalla UI"/>
              </a:rPr>
              <a:t> and </a:t>
            </a:r>
            <a:r>
              <a:rPr lang="el-GR" sz="1800" dirty="0">
                <a:solidFill>
                  <a:srgbClr val="0000FF"/>
                </a:solidFill>
                <a:cs typeface="Times New Roman" pitchFamily="18" charset="0"/>
              </a:rPr>
              <a:t>β</a:t>
            </a:r>
            <a:r>
              <a:rPr lang="en-US" sz="1800" b="1" dirty="0">
                <a:cs typeface="Majalla UI"/>
              </a:rPr>
              <a:t> cells of the islets of </a:t>
            </a:r>
            <a:r>
              <a:rPr lang="en-US" sz="1800" b="1" dirty="0" err="1">
                <a:cs typeface="Majalla UI"/>
              </a:rPr>
              <a:t>langerhans</a:t>
            </a:r>
            <a:endParaRPr lang="en-US" sz="1800" b="1" dirty="0">
              <a:cs typeface="Majalla UI"/>
            </a:endParaRPr>
          </a:p>
          <a:p>
            <a:pPr algn="l" rtl="0" eaLnBrk="1" hangingPunct="1"/>
            <a:r>
              <a:rPr lang="en-US" sz="1800" b="1" dirty="0">
                <a:cs typeface="Majalla UI"/>
              </a:rPr>
              <a:t> </a:t>
            </a:r>
          </a:p>
          <a:p>
            <a:pPr algn="l" rtl="0" eaLnBrk="1" hangingPunct="1"/>
            <a:r>
              <a:rPr lang="en-US" sz="2800" b="1" dirty="0">
                <a:solidFill>
                  <a:srgbClr val="FF0000"/>
                </a:solidFill>
                <a:cs typeface="Majalla UI"/>
              </a:rPr>
              <a:t>Pigments </a:t>
            </a:r>
            <a:r>
              <a:rPr lang="en-US" sz="2800" b="1" dirty="0">
                <a:cs typeface="Majalla UI"/>
              </a:rPr>
              <a:t>(EX-</a:t>
            </a:r>
            <a:r>
              <a:rPr lang="en-US" sz="2800" b="1" dirty="0" err="1">
                <a:cs typeface="Majalla UI"/>
              </a:rPr>
              <a:t>ogenous</a:t>
            </a:r>
            <a:r>
              <a:rPr lang="en-US" sz="2800" b="1" dirty="0">
                <a:cs typeface="Majalla UI"/>
              </a:rPr>
              <a:t>, END-</a:t>
            </a:r>
            <a:r>
              <a:rPr lang="en-US" sz="2800" b="1" dirty="0" err="1">
                <a:cs typeface="Majalla UI"/>
              </a:rPr>
              <a:t>ogenous</a:t>
            </a:r>
            <a:r>
              <a:rPr lang="en-US" sz="2800" b="1" dirty="0">
                <a:cs typeface="Majalla UI"/>
              </a:rPr>
              <a:t>)</a:t>
            </a:r>
          </a:p>
          <a:p>
            <a:pPr algn="l" rtl="0" eaLnBrk="1" hangingPunct="1"/>
            <a:endParaRPr lang="en-US" sz="2800" b="1" dirty="0">
              <a:cs typeface="Majalla UI"/>
            </a:endParaRPr>
          </a:p>
          <a:p>
            <a:pPr algn="l" rtl="0" eaLnBrk="1" hangingPunct="1"/>
            <a:r>
              <a:rPr lang="en-US" sz="2800" b="1" dirty="0">
                <a:solidFill>
                  <a:srgbClr val="FF0000"/>
                </a:solidFill>
                <a:cs typeface="Majalla UI"/>
              </a:rPr>
              <a:t>Calcium</a:t>
            </a:r>
          </a:p>
          <a:p>
            <a:pPr algn="l" rtl="0" eaLnBrk="1" hangingPunct="1"/>
            <a:endParaRPr lang="en-US" sz="2800" b="1" dirty="0">
              <a:solidFill>
                <a:srgbClr val="FF0000"/>
              </a:solidFill>
              <a:cs typeface="Majalla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8000" b="1" dirty="0">
                <a:solidFill>
                  <a:schemeClr val="tx1"/>
                </a:solidFill>
                <a:cs typeface="Traditional Arabic" pitchFamily="18" charset="-78"/>
              </a:rPr>
              <a:t>LIPID LAW</a:t>
            </a:r>
          </a:p>
        </p:txBody>
      </p:sp>
      <p:sp>
        <p:nvSpPr>
          <p:cNvPr id="33795" name="Rectangle 3"/>
          <p:cNvSpPr>
            <a:spLocks noGrp="1" noChangeArrowheads="1"/>
          </p:cNvSpPr>
          <p:nvPr>
            <p:ph type="body" idx="1"/>
          </p:nvPr>
        </p:nvSpPr>
        <p:spPr>
          <a:xfrm>
            <a:off x="228600" y="1600200"/>
            <a:ext cx="8763000" cy="4648200"/>
          </a:xfrm>
        </p:spPr>
        <p:txBody>
          <a:bodyPr/>
          <a:lstStyle/>
          <a:p>
            <a:pPr algn="l" rtl="0" eaLnBrk="1" hangingPunct="1">
              <a:lnSpc>
                <a:spcPct val="90000"/>
              </a:lnSpc>
            </a:pPr>
            <a:r>
              <a:rPr lang="en-US" sz="6000" b="1" dirty="0">
                <a:cs typeface="Majalla UI"/>
              </a:rPr>
              <a:t>ALL Lipids are </a:t>
            </a:r>
            <a:r>
              <a:rPr lang="en-US" sz="6000" b="1" dirty="0">
                <a:solidFill>
                  <a:srgbClr val="FFFF00"/>
                </a:solidFill>
                <a:cs typeface="Majalla UI"/>
              </a:rPr>
              <a:t>YELLOW</a:t>
            </a:r>
            <a:r>
              <a:rPr lang="en-US" sz="6000" b="1" dirty="0">
                <a:solidFill>
                  <a:srgbClr val="CC00CC"/>
                </a:solidFill>
                <a:cs typeface="Majalla UI"/>
              </a:rPr>
              <a:t> </a:t>
            </a:r>
            <a:r>
              <a:rPr lang="en-US" sz="6000" b="1" dirty="0">
                <a:cs typeface="Majalla UI"/>
              </a:rPr>
              <a:t>grossly</a:t>
            </a:r>
            <a:r>
              <a:rPr lang="en-US" sz="6000" b="1" dirty="0">
                <a:solidFill>
                  <a:srgbClr val="CC00CC"/>
                </a:solidFill>
                <a:cs typeface="Majalla UI"/>
              </a:rPr>
              <a:t> </a:t>
            </a:r>
            <a:r>
              <a:rPr lang="en-US" sz="6000" b="1" dirty="0">
                <a:cs typeface="Majalla UI"/>
              </a:rPr>
              <a:t>and WASHED out (</a:t>
            </a:r>
            <a:r>
              <a:rPr lang="en-US" sz="6000" b="1" dirty="0">
                <a:solidFill>
                  <a:srgbClr val="00B0F0"/>
                </a:solidFill>
                <a:cs typeface="Majalla UI"/>
              </a:rPr>
              <a:t>CLEAR</a:t>
            </a:r>
            <a:r>
              <a:rPr lang="en-US" sz="6000" b="1" dirty="0">
                <a:cs typeface="Majalla UI"/>
              </a:rPr>
              <a:t>) </a:t>
            </a:r>
            <a:r>
              <a:rPr lang="en-US" sz="6600" b="1" dirty="0">
                <a:cs typeface="Majalla UI"/>
              </a:rPr>
              <a:t>microscopically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95536" y="1097606"/>
            <a:ext cx="8391277" cy="4893647"/>
          </a:xfrm>
          <a:prstGeom prst="rect">
            <a:avLst/>
          </a:prstGeom>
          <a:noFill/>
          <a:ln w="9525">
            <a:noFill/>
            <a:miter lim="800000"/>
            <a:headEnd/>
            <a:tailEnd/>
          </a:ln>
        </p:spPr>
        <p:txBody>
          <a:bodyPr wrap="square" anchor="ctr">
            <a:spAutoFit/>
          </a:bodyPr>
          <a:lstStyle/>
          <a:p>
            <a:pPr algn="l" eaLnBrk="0" hangingPunct="0">
              <a:lnSpc>
                <a:spcPct val="150000"/>
              </a:lnSpc>
              <a:tabLst>
                <a:tab pos="6003925" algn="l"/>
              </a:tabLst>
            </a:pPr>
            <a:r>
              <a:rPr lang="en-US" dirty="0">
                <a:cs typeface="Times New Roman" pitchFamily="18" charset="0"/>
              </a:rPr>
              <a:t>Refers  to any </a:t>
            </a:r>
            <a:r>
              <a:rPr lang="en-US" sz="2400" dirty="0">
                <a:solidFill>
                  <a:srgbClr val="C00000"/>
                </a:solidFill>
                <a:cs typeface="Times New Roman" pitchFamily="18" charset="0"/>
              </a:rPr>
              <a:t>abnormal accumulation of </a:t>
            </a:r>
            <a:r>
              <a:rPr lang="en-US" sz="2400" u="sng" dirty="0">
                <a:solidFill>
                  <a:srgbClr val="C00000"/>
                </a:solidFill>
                <a:cs typeface="Times New Roman" pitchFamily="18" charset="0"/>
              </a:rPr>
              <a:t>triglycerides</a:t>
            </a:r>
            <a:r>
              <a:rPr lang="en-US" sz="2400" dirty="0">
                <a:solidFill>
                  <a:srgbClr val="C00000"/>
                </a:solidFill>
                <a:cs typeface="Times New Roman" pitchFamily="18" charset="0"/>
              </a:rPr>
              <a:t> </a:t>
            </a:r>
            <a:r>
              <a:rPr lang="en-US" dirty="0">
                <a:cs typeface="Times New Roman" pitchFamily="18" charset="0"/>
              </a:rPr>
              <a:t>within</a:t>
            </a:r>
            <a:r>
              <a:rPr lang="en-US" dirty="0">
                <a:solidFill>
                  <a:srgbClr val="9900CC"/>
                </a:solidFill>
                <a:cs typeface="Times New Roman" pitchFamily="18" charset="0"/>
              </a:rPr>
              <a:t> </a:t>
            </a:r>
            <a:r>
              <a:rPr lang="en-US" dirty="0">
                <a:cs typeface="Times New Roman" pitchFamily="18" charset="0"/>
              </a:rPr>
              <a:t>parenchymal cells. </a:t>
            </a:r>
          </a:p>
          <a:p>
            <a:pPr algn="l" eaLnBrk="0" hangingPunct="0">
              <a:lnSpc>
                <a:spcPct val="150000"/>
              </a:lnSpc>
              <a:tabLst>
                <a:tab pos="6003925" algn="l"/>
              </a:tabLst>
            </a:pPr>
            <a:r>
              <a:rPr lang="en-US" dirty="0">
                <a:cs typeface="Times New Roman" pitchFamily="18" charset="0"/>
              </a:rPr>
              <a:t>most often is seen in the </a:t>
            </a:r>
            <a:r>
              <a:rPr lang="en-US" u="sng" dirty="0">
                <a:solidFill>
                  <a:srgbClr val="FF0000"/>
                </a:solidFill>
                <a:cs typeface="Times New Roman" pitchFamily="18" charset="0"/>
              </a:rPr>
              <a:t>liver</a:t>
            </a:r>
            <a:r>
              <a:rPr lang="en-US" u="sng" dirty="0">
                <a:solidFill>
                  <a:srgbClr val="9900CC"/>
                </a:solidFill>
                <a:cs typeface="Times New Roman" pitchFamily="18" charset="0"/>
              </a:rPr>
              <a:t> </a:t>
            </a:r>
          </a:p>
          <a:p>
            <a:pPr algn="l" eaLnBrk="0" hangingPunct="0">
              <a:lnSpc>
                <a:spcPct val="150000"/>
              </a:lnSpc>
              <a:tabLst>
                <a:tab pos="6003925" algn="l"/>
              </a:tabLst>
            </a:pPr>
            <a:r>
              <a:rPr lang="en-US" dirty="0">
                <a:solidFill>
                  <a:srgbClr val="9900CC"/>
                </a:solidFill>
                <a:cs typeface="Times New Roman" pitchFamily="18" charset="0"/>
              </a:rPr>
              <a:t> </a:t>
            </a:r>
            <a:r>
              <a:rPr lang="en-US" dirty="0">
                <a:cs typeface="Times New Roman" pitchFamily="18" charset="0"/>
              </a:rPr>
              <a:t>it may also occurs  in the </a:t>
            </a:r>
            <a:r>
              <a:rPr lang="en-US" u="sng" dirty="0">
                <a:cs typeface="Times New Roman" pitchFamily="18" charset="0"/>
              </a:rPr>
              <a:t>heart </a:t>
            </a:r>
            <a:r>
              <a:rPr lang="en-US" dirty="0">
                <a:cs typeface="Times New Roman" pitchFamily="18" charset="0"/>
              </a:rPr>
              <a:t>, </a:t>
            </a:r>
            <a:r>
              <a:rPr lang="en-US" u="sng" dirty="0">
                <a:cs typeface="Times New Roman" pitchFamily="18" charset="0"/>
              </a:rPr>
              <a:t>skeletal muscle </a:t>
            </a:r>
            <a:r>
              <a:rPr lang="en-US" dirty="0">
                <a:cs typeface="Times New Roman" pitchFamily="18" charset="0"/>
              </a:rPr>
              <a:t>, </a:t>
            </a:r>
            <a:r>
              <a:rPr lang="en-US" u="sng" dirty="0">
                <a:cs typeface="Times New Roman" pitchFamily="18" charset="0"/>
              </a:rPr>
              <a:t>kidney</a:t>
            </a:r>
            <a:r>
              <a:rPr lang="en-US" dirty="0">
                <a:cs typeface="Times New Roman" pitchFamily="18" charset="0"/>
              </a:rPr>
              <a:t>  and other organs.</a:t>
            </a:r>
          </a:p>
          <a:p>
            <a:pPr algn="l" eaLnBrk="0" hangingPunct="0">
              <a:lnSpc>
                <a:spcPct val="150000"/>
              </a:lnSpc>
              <a:tabLst>
                <a:tab pos="6003925" algn="l"/>
              </a:tabLst>
            </a:pPr>
            <a:endParaRPr lang="en-US" dirty="0">
              <a:cs typeface="Times New Roman" pitchFamily="18" charset="0"/>
            </a:endParaRPr>
          </a:p>
          <a:p>
            <a:pPr algn="l" eaLnBrk="0" hangingPunct="0">
              <a:lnSpc>
                <a:spcPct val="150000"/>
              </a:lnSpc>
              <a:tabLst>
                <a:tab pos="6003925" algn="l"/>
              </a:tabLst>
            </a:pPr>
            <a:endParaRPr lang="ar-IQ" sz="2000" u="sng" dirty="0">
              <a:cs typeface="Arial" pitchFamily="34" charset="0"/>
            </a:endParaRPr>
          </a:p>
          <a:p>
            <a:pPr algn="l" eaLnBrk="0" hangingPunct="0">
              <a:lnSpc>
                <a:spcPct val="150000"/>
              </a:lnSpc>
              <a:tabLst>
                <a:tab pos="6003925" algn="l"/>
              </a:tabLst>
            </a:pPr>
            <a:r>
              <a:rPr lang="en-US" sz="2000" dirty="0">
                <a:cs typeface="Arial" pitchFamily="34" charset="0"/>
              </a:rPr>
              <a:t>●Alcohol abuse ( </a:t>
            </a:r>
            <a:r>
              <a:rPr lang="en-US" sz="2000" dirty="0">
                <a:solidFill>
                  <a:srgbClr val="C00000"/>
                </a:solidFill>
                <a:cs typeface="Arial" pitchFamily="34" charset="0"/>
              </a:rPr>
              <a:t>most common cause </a:t>
            </a:r>
            <a:r>
              <a:rPr lang="en-US" sz="2000" dirty="0">
                <a:cs typeface="Arial" pitchFamily="34" charset="0"/>
              </a:rPr>
              <a:t>)</a:t>
            </a:r>
            <a:endParaRPr lang="en-US" sz="1100" dirty="0">
              <a:cs typeface="Arial" pitchFamily="34" charset="0"/>
            </a:endParaRPr>
          </a:p>
          <a:p>
            <a:pPr algn="l" eaLnBrk="0" hangingPunct="0">
              <a:lnSpc>
                <a:spcPct val="150000"/>
              </a:lnSpc>
              <a:tabLst>
                <a:tab pos="6003925" algn="l"/>
              </a:tabLst>
            </a:pPr>
            <a:r>
              <a:rPr lang="en-US" dirty="0">
                <a:cs typeface="Arial" pitchFamily="34" charset="0"/>
              </a:rPr>
              <a:t>● Diabetes mellitus </a:t>
            </a:r>
            <a:endParaRPr lang="en-US" sz="1100" dirty="0">
              <a:cs typeface="Arial" pitchFamily="34" charset="0"/>
            </a:endParaRPr>
          </a:p>
          <a:p>
            <a:pPr algn="l" eaLnBrk="0" hangingPunct="0">
              <a:lnSpc>
                <a:spcPct val="150000"/>
              </a:lnSpc>
              <a:tabLst>
                <a:tab pos="6003925" algn="l"/>
              </a:tabLst>
            </a:pPr>
            <a:r>
              <a:rPr lang="en-US" dirty="0">
                <a:cs typeface="Arial" pitchFamily="34" charset="0"/>
              </a:rPr>
              <a:t> ● Obesity</a:t>
            </a:r>
            <a:endParaRPr lang="en-US" sz="1100" dirty="0">
              <a:cs typeface="Arial" pitchFamily="34" charset="0"/>
            </a:endParaRPr>
          </a:p>
          <a:p>
            <a:pPr algn="l" eaLnBrk="0" hangingPunct="0">
              <a:lnSpc>
                <a:spcPct val="150000"/>
              </a:lnSpc>
              <a:tabLst>
                <a:tab pos="6003925" algn="l"/>
              </a:tabLst>
            </a:pPr>
            <a:r>
              <a:rPr lang="en-US" dirty="0">
                <a:cs typeface="Arial" pitchFamily="34" charset="0"/>
              </a:rPr>
              <a:t>● Protein malnutrition </a:t>
            </a:r>
            <a:endParaRPr lang="en-US" sz="1100" dirty="0">
              <a:cs typeface="Arial" pitchFamily="34" charset="0"/>
            </a:endParaRPr>
          </a:p>
          <a:p>
            <a:pPr algn="l" eaLnBrk="0" hangingPunct="0">
              <a:lnSpc>
                <a:spcPct val="150000"/>
              </a:lnSpc>
              <a:tabLst>
                <a:tab pos="6003925" algn="l"/>
              </a:tabLst>
            </a:pPr>
            <a:r>
              <a:rPr lang="en-US" dirty="0">
                <a:cs typeface="Arial" pitchFamily="34" charset="0"/>
              </a:rPr>
              <a:t> </a:t>
            </a:r>
            <a:endParaRPr lang="en-US" dirty="0">
              <a:solidFill>
                <a:srgbClr val="9900CC"/>
              </a:solidFill>
              <a:cs typeface="Arial" pitchFamily="34" charset="0"/>
            </a:endParaRPr>
          </a:p>
        </p:txBody>
      </p:sp>
      <p:sp>
        <p:nvSpPr>
          <p:cNvPr id="3" name="مستطيل 2"/>
          <p:cNvSpPr/>
          <p:nvPr/>
        </p:nvSpPr>
        <p:spPr>
          <a:xfrm>
            <a:off x="251520" y="2924944"/>
            <a:ext cx="2286333" cy="646331"/>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600" b="1" u="sng" dirty="0">
                <a:ln w="11430"/>
                <a:solidFill>
                  <a:srgbClr val="C00000"/>
                </a:solidFill>
                <a:effectLst>
                  <a:outerShdw blurRad="80000" dist="40000" dir="5040000" algn="tl">
                    <a:srgbClr val="000000">
                      <a:alpha val="30000"/>
                    </a:srgbClr>
                  </a:outerShdw>
                </a:effectLst>
                <a:cs typeface="Arial" pitchFamily="34" charset="0"/>
              </a:rPr>
              <a:t>Causes</a:t>
            </a:r>
            <a:endParaRPr lang="ar-SA" sz="3600" b="1" dirty="0">
              <a:ln w="11430"/>
              <a:solidFill>
                <a:srgbClr val="C00000"/>
              </a:solidFill>
              <a:effectLst>
                <a:outerShdw blurRad="80000" dist="40000" dir="5040000" algn="tl">
                  <a:srgbClr val="000000">
                    <a:alpha val="30000"/>
                  </a:srgbClr>
                </a:outerShdw>
              </a:effectLst>
            </a:endParaRPr>
          </a:p>
        </p:txBody>
      </p:sp>
      <p:sp>
        <p:nvSpPr>
          <p:cNvPr id="4" name="مستطيل 3"/>
          <p:cNvSpPr/>
          <p:nvPr/>
        </p:nvSpPr>
        <p:spPr>
          <a:xfrm>
            <a:off x="395536" y="116632"/>
            <a:ext cx="7344816"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u="sng" dirty="0">
                <a:ln w="11430"/>
                <a:solidFill>
                  <a:srgbClr val="C00000"/>
                </a:solidFill>
                <a:effectLst>
                  <a:outerShdw blurRad="50800" dist="39000" dir="5460000" algn="tl">
                    <a:srgbClr val="000000">
                      <a:alpha val="38000"/>
                    </a:srgbClr>
                  </a:outerShdw>
                </a:effectLst>
                <a:cs typeface="Times New Roman" pitchFamily="18" charset="0"/>
              </a:rPr>
              <a:t>Fatty change or degeneration</a:t>
            </a:r>
            <a:endParaRPr lang="ar-SA" sz="4000" b="1" dirty="0">
              <a:ln w="11430"/>
              <a:solidFill>
                <a:srgbClr val="FF66FF"/>
              </a:solidFill>
              <a:effectLst>
                <a:outerShdw blurRad="50800" dist="39000" dir="5460000" algn="tl">
                  <a:srgbClr val="000000">
                    <a:alpha val="38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57200" y="704850"/>
            <a:ext cx="8229600" cy="1143000"/>
          </a:xfrm>
        </p:spPr>
        <p:txBody>
          <a:bodyPr/>
          <a:lstStyle/>
          <a:p>
            <a:pPr eaLnBrk="1" hangingPunct="1"/>
            <a:r>
              <a:rPr lang="en-US" sz="4800" b="1" dirty="0">
                <a:solidFill>
                  <a:srgbClr val="3333FF"/>
                </a:solidFill>
                <a:cs typeface="Traditional Arabic" pitchFamily="18" charset="-78"/>
              </a:rPr>
              <a:t> Grossly ,fatty liver enlarge     yellow, soft &amp;waxy</a:t>
            </a:r>
          </a:p>
        </p:txBody>
      </p:sp>
      <p:pic>
        <p:nvPicPr>
          <p:cNvPr id="38915" name="Picture 5"/>
          <p:cNvPicPr>
            <a:picLocks noGrp="1" noChangeAspect="1" noChangeArrowheads="1"/>
          </p:cNvPicPr>
          <p:nvPr>
            <p:ph sz="half" idx="1"/>
          </p:nvPr>
        </p:nvPicPr>
        <p:blipFill>
          <a:blip r:embed="rId3" cstate="print"/>
          <a:srcRect/>
          <a:stretch>
            <a:fillRect/>
          </a:stretch>
        </p:blipFill>
        <p:spPr>
          <a:xfrm>
            <a:off x="0" y="2348880"/>
            <a:ext cx="4419600" cy="3456384"/>
          </a:xfrm>
          <a:noFill/>
        </p:spPr>
      </p:pic>
      <p:pic>
        <p:nvPicPr>
          <p:cNvPr id="38916" name="Picture 7"/>
          <p:cNvPicPr>
            <a:picLocks noGrp="1" noChangeAspect="1" noChangeArrowheads="1"/>
          </p:cNvPicPr>
          <p:nvPr>
            <p:ph sz="half" idx="2"/>
          </p:nvPr>
        </p:nvPicPr>
        <p:blipFill>
          <a:blip r:embed="rId4" cstate="print"/>
          <a:srcRect/>
          <a:stretch>
            <a:fillRect/>
          </a:stretch>
        </p:blipFill>
        <p:spPr>
          <a:xfrm>
            <a:off x="4267200" y="2276872"/>
            <a:ext cx="4876800" cy="3528392"/>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3528" y="188640"/>
            <a:ext cx="8820472" cy="1497656"/>
          </a:xfrm>
        </p:spPr>
        <p:txBody>
          <a:bodyPr/>
          <a:lstStyle/>
          <a:p>
            <a:pPr eaLnBrk="1" hangingPunct="1"/>
            <a:r>
              <a:rPr lang="en-US" sz="3200" b="1" dirty="0">
                <a:solidFill>
                  <a:schemeClr val="tx1"/>
                </a:solidFill>
                <a:cs typeface="Traditional Arabic" pitchFamily="18" charset="-78"/>
              </a:rPr>
              <a:t>  </a:t>
            </a:r>
            <a:r>
              <a:rPr lang="en-US" sz="3200" b="1" dirty="0">
                <a:solidFill>
                  <a:srgbClr val="FF0000"/>
                </a:solidFill>
                <a:cs typeface="Traditional Arabic" pitchFamily="18" charset="-78"/>
              </a:rPr>
              <a:t>Histological features </a:t>
            </a:r>
            <a:r>
              <a:rPr lang="en-US" sz="3200" b="1" dirty="0">
                <a:solidFill>
                  <a:schemeClr val="tx1"/>
                </a:solidFill>
                <a:cs typeface="Traditional Arabic" pitchFamily="18" charset="-78"/>
              </a:rPr>
              <a:t>of fatty liver, appears as  intra-cytoplasmic fat vacuole &amp; it is most prominent around the central vein</a:t>
            </a:r>
          </a:p>
        </p:txBody>
      </p:sp>
      <p:pic>
        <p:nvPicPr>
          <p:cNvPr id="39939" name="Picture 7"/>
          <p:cNvPicPr>
            <a:picLocks noGrp="1" noChangeAspect="1" noChangeArrowheads="1"/>
          </p:cNvPicPr>
          <p:nvPr>
            <p:ph idx="1"/>
          </p:nvPr>
        </p:nvPicPr>
        <p:blipFill>
          <a:blip r:embed="rId3" cstate="print"/>
          <a:srcRect/>
          <a:stretch>
            <a:fillRect/>
          </a:stretch>
        </p:blipFill>
        <p:spPr>
          <a:xfrm>
            <a:off x="0" y="1988840"/>
            <a:ext cx="9144000" cy="486916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p:cNvPicPr>
            <a:picLocks noGrp="1" noChangeAspect="1" noChangeArrowheads="1"/>
          </p:cNvPicPr>
          <p:nvPr>
            <p:ph sz="half" idx="2"/>
          </p:nvPr>
        </p:nvPicPr>
        <p:blipFill>
          <a:blip r:embed="rId3" cstate="print"/>
          <a:srcRect/>
          <a:stretch>
            <a:fillRect/>
          </a:stretch>
        </p:blipFill>
        <p:spPr>
          <a:xfrm>
            <a:off x="0" y="-675456"/>
            <a:ext cx="9144000" cy="10929938"/>
          </a:xfrm>
        </p:spPr>
      </p:pic>
      <p:sp>
        <p:nvSpPr>
          <p:cNvPr id="40963" name="عنصر نائب للمحتوى 3"/>
          <p:cNvSpPr>
            <a:spLocks noGrp="1"/>
          </p:cNvSpPr>
          <p:nvPr>
            <p:ph sz="half" idx="1"/>
          </p:nvPr>
        </p:nvSpPr>
        <p:spPr>
          <a:xfrm>
            <a:off x="3779912" y="0"/>
            <a:ext cx="2520280" cy="7926390"/>
          </a:xfrm>
        </p:spPr>
        <p:txBody>
          <a:bodyPr/>
          <a:lstStyle/>
          <a:p>
            <a:r>
              <a:rPr lang="en-US" sz="1800" dirty="0">
                <a:cs typeface="Majalla UI"/>
              </a:rPr>
              <a:t>CHOLESTROL CLEFTS</a:t>
            </a:r>
            <a:endParaRPr lang="ar-SA"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14282" y="214313"/>
            <a:ext cx="8286781" cy="5262979"/>
          </a:xfrm>
          <a:prstGeom prst="rect">
            <a:avLst/>
          </a:prstGeom>
          <a:noFill/>
          <a:ln w="9525">
            <a:noFill/>
            <a:miter lim="800000"/>
            <a:headEnd/>
            <a:tailEnd/>
          </a:ln>
        </p:spPr>
        <p:txBody>
          <a:bodyPr wrap="square" anchor="ctr">
            <a:spAutoFit/>
          </a:bodyPr>
          <a:lstStyle/>
          <a:p>
            <a:pPr algn="l">
              <a:lnSpc>
                <a:spcPct val="150000"/>
              </a:lnSpc>
              <a:tabLst>
                <a:tab pos="6003925" algn="l"/>
              </a:tabLst>
            </a:pPr>
            <a:r>
              <a:rPr lang="en-US" sz="3600" u="sng" dirty="0">
                <a:solidFill>
                  <a:srgbClr val="FF0000"/>
                </a:solidFill>
                <a:cs typeface="Times New Roman" pitchFamily="18" charset="0"/>
              </a:rPr>
              <a:t>Pathological Calcification:</a:t>
            </a:r>
            <a:endParaRPr lang="en-US" sz="3600" dirty="0">
              <a:cs typeface="Times New Roman" pitchFamily="18" charset="0"/>
            </a:endParaRPr>
          </a:p>
          <a:p>
            <a:pPr algn="l" eaLnBrk="0" hangingPunct="0">
              <a:lnSpc>
                <a:spcPct val="150000"/>
              </a:lnSpc>
              <a:tabLst>
                <a:tab pos="6003925" algn="l"/>
              </a:tabLst>
            </a:pPr>
            <a:r>
              <a:rPr lang="en-US" dirty="0">
                <a:solidFill>
                  <a:srgbClr val="0000FF"/>
                </a:solidFill>
                <a:cs typeface="Times New Roman" pitchFamily="18" charset="0"/>
              </a:rPr>
              <a:t>Abnormal deposition of calcium salt in tissues other than bones or  teeth</a:t>
            </a:r>
            <a:r>
              <a:rPr lang="en-US" sz="1600" dirty="0">
                <a:solidFill>
                  <a:srgbClr val="FF0000"/>
                </a:solidFill>
                <a:cs typeface="Times New Roman" pitchFamily="18" charset="0"/>
              </a:rPr>
              <a:t>.</a:t>
            </a:r>
            <a:endParaRPr lang="en-US" sz="1600" dirty="0">
              <a:cs typeface="Times New Roman" pitchFamily="18" charset="0"/>
            </a:endParaRPr>
          </a:p>
          <a:p>
            <a:pPr algn="l" eaLnBrk="0" hangingPunct="0">
              <a:lnSpc>
                <a:spcPct val="150000"/>
              </a:lnSpc>
              <a:tabLst>
                <a:tab pos="6003925" algn="l"/>
              </a:tabLst>
            </a:pPr>
            <a:endParaRPr lang="en-US" u="sng" dirty="0">
              <a:solidFill>
                <a:srgbClr val="0000FF"/>
              </a:solidFill>
              <a:cs typeface="Arial" pitchFamily="34" charset="0"/>
            </a:endParaRPr>
          </a:p>
          <a:p>
            <a:pPr algn="l" eaLnBrk="0" hangingPunct="0">
              <a:lnSpc>
                <a:spcPct val="150000"/>
              </a:lnSpc>
              <a:tabLst>
                <a:tab pos="6003925" algn="l"/>
              </a:tabLst>
            </a:pPr>
            <a:r>
              <a:rPr lang="en-US" sz="2800" u="sng" dirty="0">
                <a:solidFill>
                  <a:srgbClr val="0000FF"/>
                </a:solidFill>
                <a:cs typeface="Arial" pitchFamily="34" charset="0"/>
              </a:rPr>
              <a:t>Types</a:t>
            </a:r>
            <a:endParaRPr lang="en-US" sz="2800" dirty="0">
              <a:cs typeface="Arial" pitchFamily="34" charset="0"/>
            </a:endParaRPr>
          </a:p>
          <a:p>
            <a:pPr algn="l" eaLnBrk="0" hangingPunct="0">
              <a:lnSpc>
                <a:spcPct val="150000"/>
              </a:lnSpc>
              <a:tabLst>
                <a:tab pos="6003925" algn="l"/>
              </a:tabLst>
            </a:pPr>
            <a:r>
              <a:rPr lang="en-US" u="sng" dirty="0">
                <a:solidFill>
                  <a:srgbClr val="FF0000"/>
                </a:solidFill>
                <a:cs typeface="Arial" pitchFamily="34" charset="0"/>
              </a:rPr>
              <a:t>A. Dystrophic calcification :</a:t>
            </a:r>
            <a:r>
              <a:rPr lang="en-US" dirty="0">
                <a:solidFill>
                  <a:srgbClr val="FF0000"/>
                </a:solidFill>
                <a:cs typeface="Arial" pitchFamily="34" charset="0"/>
              </a:rPr>
              <a:t> </a:t>
            </a:r>
            <a:r>
              <a:rPr lang="en-US" dirty="0">
                <a:solidFill>
                  <a:srgbClr val="0000FF"/>
                </a:solidFill>
                <a:cs typeface="Arial" pitchFamily="34" charset="0"/>
              </a:rPr>
              <a:t>when deposition of calcium occurs in </a:t>
            </a:r>
            <a:r>
              <a:rPr lang="en-US" sz="2800" dirty="0">
                <a:solidFill>
                  <a:srgbClr val="FF0000"/>
                </a:solidFill>
                <a:cs typeface="Arial" pitchFamily="34" charset="0"/>
              </a:rPr>
              <a:t>necrotic</a:t>
            </a:r>
            <a:r>
              <a:rPr lang="en-US" dirty="0">
                <a:solidFill>
                  <a:srgbClr val="0000FF"/>
                </a:solidFill>
                <a:cs typeface="Arial" pitchFamily="34" charset="0"/>
              </a:rPr>
              <a:t> or dead tissue (</a:t>
            </a:r>
            <a:r>
              <a:rPr lang="en-US" dirty="0">
                <a:solidFill>
                  <a:srgbClr val="C00000"/>
                </a:solidFill>
                <a:cs typeface="Arial" pitchFamily="34" charset="0"/>
              </a:rPr>
              <a:t>normal serum level o</a:t>
            </a:r>
            <a:r>
              <a:rPr lang="en-US" sz="2400" dirty="0">
                <a:solidFill>
                  <a:srgbClr val="C00000"/>
                </a:solidFill>
                <a:cs typeface="Arial" pitchFamily="34" charset="0"/>
              </a:rPr>
              <a:t>f Ca</a:t>
            </a:r>
            <a:r>
              <a:rPr lang="en-US" dirty="0">
                <a:solidFill>
                  <a:srgbClr val="0000FF"/>
                </a:solidFill>
                <a:cs typeface="Arial" pitchFamily="34" charset="0"/>
              </a:rPr>
              <a:t>) </a:t>
            </a:r>
            <a:endParaRPr lang="en-US" sz="1100" dirty="0">
              <a:cs typeface="Arial" pitchFamily="34" charset="0"/>
            </a:endParaRPr>
          </a:p>
          <a:p>
            <a:pPr algn="l" eaLnBrk="0" hangingPunct="0">
              <a:lnSpc>
                <a:spcPct val="150000"/>
              </a:lnSpc>
              <a:tabLst>
                <a:tab pos="6003925" algn="l"/>
              </a:tabLst>
            </a:pPr>
            <a:r>
              <a:rPr lang="en-US" dirty="0">
                <a:solidFill>
                  <a:srgbClr val="0000FF"/>
                </a:solidFill>
                <a:cs typeface="Arial" pitchFamily="34" charset="0"/>
              </a:rPr>
              <a:t>e.g. </a:t>
            </a:r>
            <a:endParaRPr lang="en-US" sz="1100" dirty="0">
              <a:cs typeface="Arial" pitchFamily="34" charset="0"/>
            </a:endParaRPr>
          </a:p>
          <a:p>
            <a:pPr algn="l" eaLnBrk="0" hangingPunct="0">
              <a:lnSpc>
                <a:spcPct val="150000"/>
              </a:lnSpc>
              <a:tabLst>
                <a:tab pos="6003925" algn="l"/>
              </a:tabLst>
            </a:pPr>
            <a:r>
              <a:rPr lang="en-US" dirty="0">
                <a:solidFill>
                  <a:srgbClr val="FF0000"/>
                </a:solidFill>
                <a:cs typeface="Arial" pitchFamily="34" charset="0"/>
              </a:rPr>
              <a:t>*</a:t>
            </a:r>
            <a:r>
              <a:rPr lang="en-US" dirty="0">
                <a:solidFill>
                  <a:srgbClr val="0000FF"/>
                </a:solidFill>
                <a:cs typeface="Arial" pitchFamily="34" charset="0"/>
              </a:rPr>
              <a:t> advanced Atherosclerosis  </a:t>
            </a:r>
            <a:endParaRPr lang="en-US" sz="1100" dirty="0">
              <a:cs typeface="Arial" pitchFamily="34" charset="0"/>
            </a:endParaRPr>
          </a:p>
          <a:p>
            <a:pPr algn="l" eaLnBrk="0" hangingPunct="0">
              <a:lnSpc>
                <a:spcPct val="150000"/>
              </a:lnSpc>
              <a:tabLst>
                <a:tab pos="6003925" algn="l"/>
              </a:tabLst>
            </a:pPr>
            <a:r>
              <a:rPr lang="en-US" dirty="0">
                <a:solidFill>
                  <a:srgbClr val="FF0000"/>
                </a:solidFill>
                <a:cs typeface="Arial" pitchFamily="34" charset="0"/>
              </a:rPr>
              <a:t>*</a:t>
            </a:r>
            <a:r>
              <a:rPr lang="en-US" dirty="0">
                <a:solidFill>
                  <a:srgbClr val="0000FF"/>
                </a:solidFill>
                <a:cs typeface="Arial" pitchFamily="34" charset="0"/>
              </a:rPr>
              <a:t> damaged heart valve   </a:t>
            </a:r>
            <a:endParaRPr lang="en-US" sz="1100" dirty="0">
              <a:cs typeface="Arial" pitchFamily="34" charset="0"/>
            </a:endParaRPr>
          </a:p>
          <a:p>
            <a:pPr algn="l" eaLnBrk="0" hangingPunct="0">
              <a:lnSpc>
                <a:spcPct val="150000"/>
              </a:lnSpc>
              <a:tabLst>
                <a:tab pos="6003925" algn="l"/>
              </a:tabLst>
            </a:pPr>
            <a:r>
              <a:rPr lang="en-US" dirty="0">
                <a:solidFill>
                  <a:srgbClr val="FF0000"/>
                </a:solidFill>
                <a:cs typeface="Arial" pitchFamily="34" charset="0"/>
              </a:rPr>
              <a:t>*</a:t>
            </a:r>
            <a:r>
              <a:rPr lang="en-US" dirty="0">
                <a:solidFill>
                  <a:srgbClr val="0000FF"/>
                </a:solidFill>
                <a:cs typeface="Arial" pitchFamily="34" charset="0"/>
              </a:rPr>
              <a:t> tumors'  </a:t>
            </a:r>
            <a:endParaRPr lang="en-US" dirty="0">
              <a:cs typeface="Arial" pitchFamily="34" charset="0"/>
            </a:endParaRPr>
          </a:p>
        </p:txBody>
      </p:sp>
      <p:pic>
        <p:nvPicPr>
          <p:cNvPr id="44035" name="Picture 2"/>
          <p:cNvPicPr>
            <a:picLocks noChangeAspect="1" noChangeArrowheads="1"/>
          </p:cNvPicPr>
          <p:nvPr/>
        </p:nvPicPr>
        <p:blipFill>
          <a:blip r:embed="rId3" cstate="print"/>
          <a:srcRect l="27100" t="46875" r="46533" b="29883"/>
          <a:stretch>
            <a:fillRect/>
          </a:stretch>
        </p:blipFill>
        <p:spPr bwMode="auto">
          <a:xfrm>
            <a:off x="4499993" y="3284984"/>
            <a:ext cx="4316978" cy="3573017"/>
          </a:xfrm>
          <a:prstGeom prst="rect">
            <a:avLst/>
          </a:prstGeom>
          <a:noFill/>
          <a:ln w="9525">
            <a:noFill/>
            <a:miter lim="800000"/>
            <a:headEnd/>
            <a:tailEnd/>
          </a:ln>
        </p:spPr>
      </p:pic>
      <p:sp>
        <p:nvSpPr>
          <p:cNvPr id="2" name="مربع نص 1"/>
          <p:cNvSpPr txBox="1"/>
          <p:nvPr/>
        </p:nvSpPr>
        <p:spPr bwMode="auto">
          <a:xfrm>
            <a:off x="5541683" y="4852402"/>
            <a:ext cx="2992959" cy="707886"/>
          </a:xfrm>
          <a:prstGeom prst="rect">
            <a:avLst/>
          </a:prstGeom>
          <a:noFill/>
          <a:ln w="9525">
            <a:noFill/>
            <a:miter lim="800000"/>
            <a:headEnd/>
            <a:tailEnd/>
          </a:ln>
        </p:spPr>
        <p:txBody>
          <a:bodyPr wrap="square" rtlCol="0">
            <a:spAutoFit/>
          </a:bodyPr>
          <a:lstStyle/>
          <a:p>
            <a:r>
              <a:rPr lang="en-US" sz="2000" b="1" dirty="0"/>
              <a:t>Chronic rheumatic endocarditis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28625" y="1000125"/>
            <a:ext cx="8229600" cy="4389438"/>
          </a:xfrm>
        </p:spPr>
        <p:txBody>
          <a:bodyPr/>
          <a:lstStyle/>
          <a:p>
            <a:pPr algn="l"/>
            <a:r>
              <a:rPr lang="en-US" sz="2800" u="sng">
                <a:solidFill>
                  <a:srgbClr val="FF0000"/>
                </a:solidFill>
                <a:cs typeface="Arial" pitchFamily="34" charset="0"/>
              </a:rPr>
              <a:t>B. Metastatic calcifiction </a:t>
            </a:r>
            <a:br>
              <a:rPr lang="en-US" sz="2800">
                <a:cs typeface="Arial" pitchFamily="34" charset="0"/>
              </a:rPr>
            </a:br>
            <a:r>
              <a:rPr lang="en-US" sz="2800">
                <a:solidFill>
                  <a:srgbClr val="0000FF"/>
                </a:solidFill>
                <a:cs typeface="Arial" pitchFamily="34" charset="0"/>
              </a:rPr>
              <a:t>Deposition of calicum salt in </a:t>
            </a:r>
            <a:r>
              <a:rPr lang="en-US" sz="2800" u="sng">
                <a:solidFill>
                  <a:srgbClr val="C00000"/>
                </a:solidFill>
                <a:cs typeface="Arial" pitchFamily="34" charset="0"/>
              </a:rPr>
              <a:t>normal</a:t>
            </a:r>
            <a:r>
              <a:rPr lang="en-US" sz="2800">
                <a:solidFill>
                  <a:srgbClr val="0000FF"/>
                </a:solidFill>
                <a:cs typeface="Arial" pitchFamily="34" charset="0"/>
              </a:rPr>
              <a:t> tissue with </a:t>
            </a:r>
            <a:endParaRPr lang="ar-IQ" sz="2800">
              <a:solidFill>
                <a:srgbClr val="0000FF"/>
              </a:solidFill>
              <a:cs typeface="Arial" pitchFamily="34" charset="0"/>
            </a:endParaRPr>
          </a:p>
          <a:p>
            <a:pPr algn="l">
              <a:buFont typeface="Wingdings 2" pitchFamily="18" charset="2"/>
              <a:buNone/>
            </a:pPr>
            <a:r>
              <a:rPr lang="en-US" sz="2800">
                <a:solidFill>
                  <a:srgbClr val="0000FF"/>
                </a:solidFill>
                <a:cs typeface="Arial" pitchFamily="34" charset="0"/>
              </a:rPr>
              <a:t>(</a:t>
            </a:r>
            <a:r>
              <a:rPr lang="en-US" sz="2800" u="sng">
                <a:solidFill>
                  <a:srgbClr val="C00000"/>
                </a:solidFill>
                <a:cs typeface="Arial" pitchFamily="34" charset="0"/>
              </a:rPr>
              <a:t>hyper calcemia</a:t>
            </a:r>
            <a:r>
              <a:rPr lang="en-US" sz="2800" u="sng">
                <a:solidFill>
                  <a:srgbClr val="0000FF"/>
                </a:solidFill>
                <a:cs typeface="Arial" pitchFamily="34" charset="0"/>
              </a:rPr>
              <a:t>)</a:t>
            </a:r>
            <a:br>
              <a:rPr lang="en-US" sz="2800">
                <a:cs typeface="Arial" pitchFamily="34" charset="0"/>
              </a:rPr>
            </a:br>
            <a:br>
              <a:rPr lang="en-US" sz="2800">
                <a:cs typeface="Arial" pitchFamily="34" charset="0"/>
              </a:rPr>
            </a:br>
            <a:endParaRPr lang="en-US" sz="2800" b="1">
              <a:solidFill>
                <a:srgbClr val="FF3300"/>
              </a:solidFill>
              <a:cs typeface="Majalla UI"/>
            </a:endParaRPr>
          </a:p>
          <a:p>
            <a:pPr algn="l">
              <a:buFont typeface="Wingdings 2" pitchFamily="18" charset="2"/>
              <a:buNone/>
            </a:pPr>
            <a:endParaRPr lang="en-US">
              <a:cs typeface="Majalla UI"/>
            </a:endParaRPr>
          </a:p>
          <a:p>
            <a:pPr algn="l">
              <a:buFont typeface="Wingdings 2" pitchFamily="18" charset="2"/>
              <a:buNone/>
            </a:pPr>
            <a:endParaRPr lang="en-US">
              <a:cs typeface="Majalla UI"/>
            </a:endParaRPr>
          </a:p>
          <a:p>
            <a:pPr algn="l">
              <a:buFont typeface="Wingdings 2" pitchFamily="18" charset="2"/>
              <a:buNone/>
            </a:pPr>
            <a:endParaRPr lang="en-US">
              <a:cs typeface="Majalla UI"/>
            </a:endParaRPr>
          </a:p>
          <a:p>
            <a:pPr algn="l">
              <a:buFont typeface="Wingdings 2" pitchFamily="18" charset="2"/>
              <a:buNone/>
            </a:pPr>
            <a:endParaRPr lang="en-US">
              <a:cs typeface="Majalla UI"/>
            </a:endParaRPr>
          </a:p>
          <a:p>
            <a:pPr algn="l">
              <a:buFont typeface="Wingdings 2" pitchFamily="18" charset="2"/>
              <a:buNone/>
            </a:pPr>
            <a:r>
              <a:rPr lang="en-US" sz="2400" b="1">
                <a:solidFill>
                  <a:srgbClr val="FF3300"/>
                </a:solidFill>
                <a:cs typeface="Majalla UI"/>
              </a:rPr>
              <a:t>                          Metastatic calcification  (Lung)</a:t>
            </a:r>
            <a:endParaRPr lang="ar-IQ"/>
          </a:p>
        </p:txBody>
      </p:sp>
      <p:pic>
        <p:nvPicPr>
          <p:cNvPr id="46083" name="Picture 5" descr="LUNG107"/>
          <p:cNvPicPr>
            <a:picLocks noChangeAspect="1" noChangeArrowheads="1"/>
          </p:cNvPicPr>
          <p:nvPr/>
        </p:nvPicPr>
        <p:blipFill>
          <a:blip r:embed="rId2" cstate="print"/>
          <a:srcRect/>
          <a:stretch>
            <a:fillRect/>
          </a:stretch>
        </p:blipFill>
        <p:spPr bwMode="auto">
          <a:xfrm>
            <a:off x="1571625" y="2571750"/>
            <a:ext cx="6286500" cy="25273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00034" y="571480"/>
            <a:ext cx="7359515" cy="584775"/>
          </a:xfrm>
          <a:prstGeom prst="rect">
            <a:avLst/>
          </a:prstGeom>
          <a:noFill/>
        </p:spPr>
        <p:txBody>
          <a:bodyPr wrap="none">
            <a:spAutoFit/>
            <a:scene3d>
              <a:camera prst="perspectiveLeft"/>
              <a:lightRig rig="flat" dir="tl">
                <a:rot lat="0" lon="0" rev="6600000"/>
              </a:lightRig>
            </a:scene3d>
            <a:sp3d extrusionH="25400" contourW="8890">
              <a:bevelT w="38100" h="31750"/>
              <a:contourClr>
                <a:schemeClr val="accent2">
                  <a:shade val="75000"/>
                </a:schemeClr>
              </a:contourClr>
            </a:sp3d>
          </a:bodyPr>
          <a:lstStyle/>
          <a:p>
            <a:pPr algn="l">
              <a:defRPr/>
            </a:pPr>
            <a:r>
              <a:rPr lang="en-US" sz="3200" b="1" u="sng" dirty="0">
                <a:ln w="11430"/>
                <a:solidFill>
                  <a:srgbClr val="C00000"/>
                </a:solidFill>
                <a:effectLst>
                  <a:outerShdw blurRad="50800" dist="39000" dir="5460000" algn="tl">
                    <a:srgbClr val="000000">
                      <a:alpha val="38000"/>
                    </a:srgbClr>
                  </a:outerShdw>
                </a:effectLst>
                <a:latin typeface="Arial Black" pitchFamily="34" charset="0"/>
                <a:cs typeface="Aharoni" pitchFamily="2" charset="-79"/>
              </a:rPr>
              <a:t>Major causes of </a:t>
            </a:r>
            <a:r>
              <a:rPr lang="en-US" sz="3200" b="1" u="sng" dirty="0" err="1">
                <a:ln w="11430"/>
                <a:solidFill>
                  <a:srgbClr val="C00000"/>
                </a:solidFill>
                <a:effectLst>
                  <a:outerShdw blurRad="50800" dist="39000" dir="5460000" algn="tl">
                    <a:srgbClr val="000000">
                      <a:alpha val="38000"/>
                    </a:srgbClr>
                  </a:outerShdw>
                </a:effectLst>
                <a:latin typeface="Arial Black" pitchFamily="34" charset="0"/>
                <a:cs typeface="Aharoni" pitchFamily="2" charset="-79"/>
              </a:rPr>
              <a:t>hypercalcemia</a:t>
            </a:r>
            <a:endParaRPr lang="ar-SA" sz="3200" b="1" dirty="0">
              <a:ln w="11430"/>
              <a:solidFill>
                <a:srgbClr val="C00000"/>
              </a:solidFill>
              <a:effectLst>
                <a:outerShdw blurRad="50800" dist="39000" dir="5460000" algn="tl">
                  <a:srgbClr val="000000">
                    <a:alpha val="38000"/>
                  </a:srgbClr>
                </a:outerShdw>
              </a:effectLst>
            </a:endParaRPr>
          </a:p>
        </p:txBody>
      </p:sp>
      <p:sp>
        <p:nvSpPr>
          <p:cNvPr id="47106" name="Rectangle 1"/>
          <p:cNvSpPr>
            <a:spLocks noChangeArrowheads="1"/>
          </p:cNvSpPr>
          <p:nvPr/>
        </p:nvSpPr>
        <p:spPr bwMode="auto">
          <a:xfrm>
            <a:off x="357188" y="1351037"/>
            <a:ext cx="8286750" cy="3924151"/>
          </a:xfrm>
          <a:prstGeom prst="rect">
            <a:avLst/>
          </a:prstGeom>
          <a:noFill/>
          <a:ln w="9525">
            <a:noFill/>
            <a:miter lim="800000"/>
            <a:headEnd/>
            <a:tailEnd/>
          </a:ln>
        </p:spPr>
        <p:txBody>
          <a:bodyPr anchor="ctr">
            <a:spAutoFit/>
          </a:bodyPr>
          <a:lstStyle/>
          <a:p>
            <a:pPr algn="l" eaLnBrk="0" hangingPunct="0">
              <a:lnSpc>
                <a:spcPct val="150000"/>
              </a:lnSpc>
              <a:tabLst>
                <a:tab pos="6003925" algn="l"/>
              </a:tabLst>
            </a:pPr>
            <a:r>
              <a:rPr lang="en-US" dirty="0">
                <a:solidFill>
                  <a:srgbClr val="FF0000"/>
                </a:solidFill>
                <a:cs typeface="Times New Roman" pitchFamily="18" charset="0"/>
              </a:rPr>
              <a:t> 1. </a:t>
            </a:r>
            <a:r>
              <a:rPr lang="en-US" u="sng" dirty="0">
                <a:solidFill>
                  <a:srgbClr val="0000FF"/>
                </a:solidFill>
                <a:cs typeface="Times New Roman" pitchFamily="18" charset="0"/>
              </a:rPr>
              <a:t>increased secretion of parathyroid hormone</a:t>
            </a:r>
            <a:r>
              <a:rPr lang="en-US" sz="2000" dirty="0">
                <a:solidFill>
                  <a:srgbClr val="FF0000"/>
                </a:solidFill>
                <a:cs typeface="Times New Roman" pitchFamily="18" charset="0"/>
              </a:rPr>
              <a:t> </a:t>
            </a:r>
            <a:r>
              <a:rPr lang="en-US" sz="2000" dirty="0">
                <a:solidFill>
                  <a:srgbClr val="0000FF"/>
                </a:solidFill>
                <a:cs typeface="Times New Roman" pitchFamily="18" charset="0"/>
              </a:rPr>
              <a:t>(</a:t>
            </a:r>
            <a:r>
              <a:rPr lang="en-US" dirty="0">
                <a:solidFill>
                  <a:srgbClr val="0000FF"/>
                </a:solidFill>
                <a:cs typeface="Times New Roman" pitchFamily="18" charset="0"/>
              </a:rPr>
              <a:t>primary</a:t>
            </a:r>
            <a:r>
              <a:rPr lang="en-US" sz="2000" dirty="0">
                <a:solidFill>
                  <a:srgbClr val="0000FF"/>
                </a:solidFill>
                <a:cs typeface="Times New Roman" pitchFamily="18" charset="0"/>
              </a:rPr>
              <a:t> </a:t>
            </a:r>
            <a:r>
              <a:rPr lang="en-US" dirty="0">
                <a:solidFill>
                  <a:srgbClr val="0000FF"/>
                </a:solidFill>
                <a:cs typeface="Times New Roman" pitchFamily="18" charset="0"/>
              </a:rPr>
              <a:t>parathyroid</a:t>
            </a:r>
            <a:r>
              <a:rPr lang="en-US" sz="2000" dirty="0">
                <a:solidFill>
                  <a:srgbClr val="FF0000"/>
                </a:solidFill>
                <a:cs typeface="Times New Roman" pitchFamily="18" charset="0"/>
              </a:rPr>
              <a:t> </a:t>
            </a:r>
            <a:r>
              <a:rPr lang="en-US" dirty="0">
                <a:solidFill>
                  <a:srgbClr val="0000FF"/>
                </a:solidFill>
                <a:cs typeface="Times New Roman" pitchFamily="18" charset="0"/>
              </a:rPr>
              <a:t>tumor).</a:t>
            </a:r>
            <a:r>
              <a:rPr lang="en-US" sz="2000" dirty="0">
                <a:solidFill>
                  <a:srgbClr val="FF0000"/>
                </a:solidFill>
                <a:cs typeface="Times New Roman" pitchFamily="18" charset="0"/>
              </a:rPr>
              <a:t> </a:t>
            </a:r>
            <a:endParaRPr lang="en-US" sz="1100" dirty="0">
              <a:cs typeface="Arial" pitchFamily="34" charset="0"/>
            </a:endParaRPr>
          </a:p>
          <a:p>
            <a:pPr algn="l" eaLnBrk="0" hangingPunct="0">
              <a:lnSpc>
                <a:spcPct val="150000"/>
              </a:lnSpc>
              <a:tabLst>
                <a:tab pos="6003925" algn="l"/>
              </a:tabLst>
            </a:pPr>
            <a:r>
              <a:rPr lang="en-US" dirty="0">
                <a:solidFill>
                  <a:srgbClr val="FF0000"/>
                </a:solidFill>
                <a:cs typeface="Arial" pitchFamily="34" charset="0"/>
              </a:rPr>
              <a:t> 2. </a:t>
            </a:r>
            <a:r>
              <a:rPr lang="en-US" u="sng" dirty="0">
                <a:solidFill>
                  <a:srgbClr val="0000FF"/>
                </a:solidFill>
                <a:cs typeface="Arial" pitchFamily="34" charset="0"/>
              </a:rPr>
              <a:t>Destruction of bone</a:t>
            </a:r>
            <a:endParaRPr lang="en-US" sz="1100" dirty="0">
              <a:cs typeface="Arial" pitchFamily="34" charset="0"/>
            </a:endParaRPr>
          </a:p>
          <a:p>
            <a:pPr algn="l" eaLnBrk="0" hangingPunct="0">
              <a:lnSpc>
                <a:spcPct val="150000"/>
              </a:lnSpc>
              <a:tabLst>
                <a:tab pos="6003925" algn="l"/>
              </a:tabLst>
            </a:pPr>
            <a:r>
              <a:rPr lang="en-US" dirty="0">
                <a:solidFill>
                  <a:srgbClr val="0000FF"/>
                </a:solidFill>
                <a:cs typeface="Arial" pitchFamily="34" charset="0"/>
              </a:rPr>
              <a:t>,</a:t>
            </a:r>
            <a:r>
              <a:rPr lang="en-US" dirty="0" err="1">
                <a:solidFill>
                  <a:srgbClr val="0000FF"/>
                </a:solidFill>
                <a:cs typeface="Arial" pitchFamily="34" charset="0"/>
              </a:rPr>
              <a:t>e.g</a:t>
            </a:r>
            <a:r>
              <a:rPr lang="en-US" dirty="0">
                <a:solidFill>
                  <a:srgbClr val="0000FF"/>
                </a:solidFill>
                <a:cs typeface="Arial" pitchFamily="34" charset="0"/>
              </a:rPr>
              <a:t> ., immobilization, or tumors (multiple</a:t>
            </a:r>
            <a:r>
              <a:rPr lang="en-US" sz="2000" dirty="0">
                <a:solidFill>
                  <a:srgbClr val="FF0000"/>
                </a:solidFill>
                <a:cs typeface="Arial" pitchFamily="34" charset="0"/>
              </a:rPr>
              <a:t> </a:t>
            </a:r>
            <a:r>
              <a:rPr lang="en-US" dirty="0">
                <a:solidFill>
                  <a:srgbClr val="0000FF"/>
                </a:solidFill>
                <a:cs typeface="Arial" pitchFamily="34" charset="0"/>
              </a:rPr>
              <a:t>myeloma or</a:t>
            </a:r>
            <a:r>
              <a:rPr lang="en-US" sz="2000" u="sng" dirty="0">
                <a:solidFill>
                  <a:srgbClr val="FF0000"/>
                </a:solidFill>
                <a:cs typeface="Arial" pitchFamily="34" charset="0"/>
              </a:rPr>
              <a:t> </a:t>
            </a:r>
            <a:r>
              <a:rPr lang="en-US" dirty="0">
                <a:solidFill>
                  <a:srgbClr val="0000FF"/>
                </a:solidFill>
                <a:cs typeface="Arial" pitchFamily="34" charset="0"/>
              </a:rPr>
              <a:t>leukemia) associated with increased bone catabolism </a:t>
            </a:r>
            <a:endParaRPr lang="en-US" sz="1100" dirty="0">
              <a:cs typeface="Arial" pitchFamily="34" charset="0"/>
            </a:endParaRPr>
          </a:p>
          <a:p>
            <a:pPr algn="l" eaLnBrk="0" hangingPunct="0">
              <a:lnSpc>
                <a:spcPct val="150000"/>
              </a:lnSpc>
              <a:tabLst>
                <a:tab pos="6003925" algn="l"/>
              </a:tabLst>
            </a:pPr>
            <a:r>
              <a:rPr lang="en-US" dirty="0">
                <a:solidFill>
                  <a:srgbClr val="FF0000"/>
                </a:solidFill>
                <a:cs typeface="Arial" pitchFamily="34" charset="0"/>
              </a:rPr>
              <a:t>  3.</a:t>
            </a:r>
            <a:r>
              <a:rPr lang="en-US" u="sng" dirty="0">
                <a:solidFill>
                  <a:srgbClr val="0000FF"/>
                </a:solidFill>
                <a:cs typeface="Arial" pitchFamily="34" charset="0"/>
              </a:rPr>
              <a:t> Vitamin D intoxication </a:t>
            </a:r>
          </a:p>
          <a:p>
            <a:pPr algn="l" eaLnBrk="0" hangingPunct="0">
              <a:lnSpc>
                <a:spcPct val="150000"/>
              </a:lnSpc>
              <a:tabLst>
                <a:tab pos="6003925" algn="l"/>
              </a:tabLst>
            </a:pPr>
            <a:r>
              <a:rPr lang="en-US" u="sng" dirty="0">
                <a:solidFill>
                  <a:srgbClr val="0000FF"/>
                </a:solidFill>
                <a:cs typeface="Arial" pitchFamily="34" charset="0"/>
              </a:rPr>
              <a:t>  </a:t>
            </a:r>
            <a:r>
              <a:rPr lang="en-US" u="sng" dirty="0">
                <a:solidFill>
                  <a:srgbClr val="FF0000"/>
                </a:solidFill>
                <a:cs typeface="Arial" pitchFamily="34" charset="0"/>
              </a:rPr>
              <a:t>4.</a:t>
            </a:r>
            <a:r>
              <a:rPr lang="en-US" u="sng" dirty="0">
                <a:solidFill>
                  <a:srgbClr val="0000FF"/>
                </a:solidFill>
                <a:cs typeface="Arial" pitchFamily="34" charset="0"/>
              </a:rPr>
              <a:t> Renal failure ,in which phosphate retention leads to secondary </a:t>
            </a:r>
            <a:r>
              <a:rPr lang="en-US" u="sng" dirty="0" err="1">
                <a:solidFill>
                  <a:srgbClr val="0000FF"/>
                </a:solidFill>
                <a:cs typeface="Arial" pitchFamily="34" charset="0"/>
              </a:rPr>
              <a:t>hypertparahyrodism</a:t>
            </a:r>
            <a:endParaRPr lang="en-US" u="sng" dirty="0">
              <a:solidFill>
                <a:srgbClr val="0000FF"/>
              </a:solidFill>
              <a:cs typeface="Arial" pitchFamily="34" charset="0"/>
            </a:endParaRPr>
          </a:p>
          <a:p>
            <a:pPr algn="l" eaLnBrk="0" hangingPunct="0">
              <a:lnSpc>
                <a:spcPct val="150000"/>
              </a:lnSpc>
              <a:tabLst>
                <a:tab pos="6003925" algn="l"/>
              </a:tabLst>
            </a:pPr>
            <a:endParaRPr lang="en-US" dirty="0">
              <a:cs typeface="Arial" pitchFamily="34" charset="0"/>
            </a:endParaRPr>
          </a:p>
          <a:p>
            <a:pPr algn="l" eaLnBrk="0" hangingPunct="0">
              <a:lnSpc>
                <a:spcPct val="150000"/>
              </a:lnSpc>
              <a:tabLst>
                <a:tab pos="6003925" algn="l"/>
              </a:tabLst>
            </a:pPr>
            <a:r>
              <a:rPr lang="en-US" dirty="0">
                <a:solidFill>
                  <a:srgbClr val="FF0000"/>
                </a:solidFill>
                <a:cs typeface="Arial" pitchFamily="34" charset="0"/>
              </a:rPr>
              <a:t>Common sites     kidneys, lungs</a:t>
            </a:r>
            <a:endParaRPr lang="en-US" dirty="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85750" y="340812"/>
            <a:ext cx="8001000" cy="6498639"/>
          </a:xfrm>
          <a:prstGeom prst="rect">
            <a:avLst/>
          </a:prstGeom>
          <a:noFill/>
          <a:ln w="9525">
            <a:noFill/>
            <a:miter lim="800000"/>
            <a:headEnd/>
            <a:tailEnd/>
          </a:ln>
        </p:spPr>
        <p:txBody>
          <a:bodyPr anchor="ctr">
            <a:spAutoFit/>
          </a:bodyPr>
          <a:lstStyle/>
          <a:p>
            <a:pPr algn="l">
              <a:lnSpc>
                <a:spcPct val="150000"/>
              </a:lnSpc>
              <a:tabLst>
                <a:tab pos="6003925" algn="l"/>
              </a:tabLst>
            </a:pPr>
            <a:r>
              <a:rPr lang="en-US" sz="2000" u="sng" dirty="0">
                <a:solidFill>
                  <a:srgbClr val="C00000"/>
                </a:solidFill>
                <a:cs typeface="Times New Roman" pitchFamily="18" charset="0"/>
              </a:rPr>
              <a:t>Pathological features </a:t>
            </a:r>
            <a:endParaRPr lang="en-US" sz="2000" dirty="0">
              <a:solidFill>
                <a:srgbClr val="C00000"/>
              </a:solidFill>
              <a:cs typeface="Times New Roman" pitchFamily="18" charset="0"/>
            </a:endParaRPr>
          </a:p>
          <a:p>
            <a:pPr algn="l" eaLnBrk="0" hangingPunct="0">
              <a:lnSpc>
                <a:spcPct val="150000"/>
              </a:lnSpc>
              <a:tabLst>
                <a:tab pos="6003925" algn="l"/>
              </a:tabLst>
            </a:pPr>
            <a:r>
              <a:rPr lang="en-US" sz="2000" u="sng" dirty="0">
                <a:solidFill>
                  <a:srgbClr val="FF0000"/>
                </a:solidFill>
                <a:cs typeface="Times New Roman" pitchFamily="18" charset="0"/>
              </a:rPr>
              <a:t>Gross </a:t>
            </a:r>
            <a:r>
              <a:rPr lang="en-US" sz="2000" dirty="0">
                <a:solidFill>
                  <a:srgbClr val="0000FF"/>
                </a:solidFill>
                <a:cs typeface="Times New Roman" pitchFamily="18" charset="0"/>
              </a:rPr>
              <a:t>  </a:t>
            </a:r>
            <a:r>
              <a:rPr lang="en-US" sz="2000" dirty="0">
                <a:cs typeface="Times New Roman" pitchFamily="18" charset="0"/>
              </a:rPr>
              <a:t>white , fine granules (chalky) or clumps may converted to stone like</a:t>
            </a:r>
          </a:p>
          <a:p>
            <a:pPr algn="l" eaLnBrk="0" hangingPunct="0">
              <a:lnSpc>
                <a:spcPct val="150000"/>
              </a:lnSpc>
              <a:tabLst>
                <a:tab pos="6003925" algn="l"/>
              </a:tabLst>
            </a:pPr>
            <a:r>
              <a:rPr lang="en-US" sz="2000" dirty="0">
                <a:cs typeface="Times New Roman" pitchFamily="18" charset="0"/>
              </a:rPr>
              <a:t>.</a:t>
            </a:r>
            <a:endParaRPr lang="en-US" sz="2000" dirty="0">
              <a:cs typeface="Arial" pitchFamily="34" charset="0"/>
            </a:endParaRPr>
          </a:p>
          <a:p>
            <a:pPr algn="l" eaLnBrk="0" hangingPunct="0">
              <a:lnSpc>
                <a:spcPct val="150000"/>
              </a:lnSpc>
              <a:tabLst>
                <a:tab pos="6003925" algn="l"/>
              </a:tabLst>
            </a:pPr>
            <a:r>
              <a:rPr lang="en-US" sz="2000" u="sng" dirty="0">
                <a:solidFill>
                  <a:srgbClr val="FF0000"/>
                </a:solidFill>
                <a:cs typeface="Arial" pitchFamily="34" charset="0"/>
              </a:rPr>
              <a:t>Histological</a:t>
            </a:r>
            <a:r>
              <a:rPr lang="en-US" sz="2000" dirty="0">
                <a:solidFill>
                  <a:srgbClr val="FF0000"/>
                </a:solidFill>
                <a:cs typeface="Arial" pitchFamily="34" charset="0"/>
              </a:rPr>
              <a:t>:  </a:t>
            </a:r>
            <a:r>
              <a:rPr lang="en-US" sz="2000" dirty="0">
                <a:cs typeface="Arial" pitchFamily="34" charset="0"/>
              </a:rPr>
              <a:t>cellular and / or extra cellular basophilic deposits</a:t>
            </a:r>
            <a:r>
              <a:rPr lang="en-US" sz="2000" dirty="0">
                <a:solidFill>
                  <a:srgbClr val="0000FF"/>
                </a:solidFill>
                <a:cs typeface="Arial" pitchFamily="34" charset="0"/>
              </a:rPr>
              <a:t>.</a:t>
            </a:r>
            <a:endParaRPr lang="en-US" sz="2000" dirty="0">
              <a:cs typeface="Arial" pitchFamily="34" charset="0"/>
            </a:endParaRPr>
          </a:p>
          <a:p>
            <a:pPr algn="l" eaLnBrk="0" hangingPunct="0">
              <a:lnSpc>
                <a:spcPct val="150000"/>
              </a:lnSpc>
              <a:tabLst>
                <a:tab pos="6003925" algn="l"/>
              </a:tabLst>
            </a:pPr>
            <a:endParaRPr lang="ar-IQ" sz="2000" dirty="0">
              <a:solidFill>
                <a:srgbClr val="0000FF"/>
              </a:solidFill>
              <a:cs typeface="Arial" pitchFamily="34" charset="0"/>
            </a:endParaRPr>
          </a:p>
          <a:p>
            <a:pPr algn="l" eaLnBrk="0" hangingPunct="0">
              <a:lnSpc>
                <a:spcPct val="150000"/>
              </a:lnSpc>
              <a:tabLst>
                <a:tab pos="6003925" algn="l"/>
              </a:tabLst>
            </a:pPr>
            <a:endParaRPr lang="en-US" sz="2000" dirty="0">
              <a:solidFill>
                <a:srgbClr val="0000FF"/>
              </a:solidFill>
              <a:cs typeface="Arial" pitchFamily="34" charset="0"/>
            </a:endParaRPr>
          </a:p>
          <a:p>
            <a:pPr algn="l" eaLnBrk="0" hangingPunct="0">
              <a:lnSpc>
                <a:spcPct val="150000"/>
              </a:lnSpc>
              <a:tabLst>
                <a:tab pos="6003925" algn="l"/>
              </a:tabLst>
            </a:pPr>
            <a:endParaRPr lang="ar-IQ" sz="2000" dirty="0">
              <a:solidFill>
                <a:srgbClr val="0000FF"/>
              </a:solidFill>
              <a:cs typeface="Arial" pitchFamily="34" charset="0"/>
            </a:endParaRPr>
          </a:p>
          <a:p>
            <a:pPr algn="l" eaLnBrk="0" hangingPunct="0">
              <a:lnSpc>
                <a:spcPct val="150000"/>
              </a:lnSpc>
              <a:tabLst>
                <a:tab pos="6003925" algn="l"/>
              </a:tabLst>
            </a:pPr>
            <a:endParaRPr lang="en-US" sz="2000" dirty="0">
              <a:solidFill>
                <a:srgbClr val="0000FF"/>
              </a:solidFill>
              <a:cs typeface="Arial" pitchFamily="34" charset="0"/>
            </a:endParaRPr>
          </a:p>
          <a:p>
            <a:pPr algn="l" eaLnBrk="0" hangingPunct="0">
              <a:lnSpc>
                <a:spcPct val="150000"/>
              </a:lnSpc>
              <a:tabLst>
                <a:tab pos="6003925" algn="l"/>
              </a:tabLst>
            </a:pPr>
            <a:endParaRPr lang="ar-IQ" sz="2000" dirty="0">
              <a:solidFill>
                <a:srgbClr val="0000FF"/>
              </a:solidFill>
              <a:cs typeface="Arial" pitchFamily="34" charset="0"/>
            </a:endParaRPr>
          </a:p>
          <a:p>
            <a:pPr algn="l" eaLnBrk="0" hangingPunct="0">
              <a:lnSpc>
                <a:spcPct val="150000"/>
              </a:lnSpc>
              <a:tabLst>
                <a:tab pos="6003925" algn="l"/>
              </a:tabLst>
            </a:pPr>
            <a:endParaRPr lang="en-US" sz="2000" dirty="0">
              <a:solidFill>
                <a:srgbClr val="0000FF"/>
              </a:solidFill>
              <a:cs typeface="Arial" pitchFamily="34" charset="0"/>
            </a:endParaRPr>
          </a:p>
          <a:p>
            <a:pPr algn="l" eaLnBrk="0" hangingPunct="0">
              <a:lnSpc>
                <a:spcPct val="150000"/>
              </a:lnSpc>
              <a:tabLst>
                <a:tab pos="6003925" algn="l"/>
              </a:tabLst>
            </a:pPr>
            <a:endParaRPr lang="ar-IQ" sz="2000" dirty="0">
              <a:solidFill>
                <a:srgbClr val="0000FF"/>
              </a:solidFill>
              <a:cs typeface="Arial" pitchFamily="34" charset="0"/>
            </a:endParaRPr>
          </a:p>
          <a:p>
            <a:pPr algn="l" eaLnBrk="0" hangingPunct="0">
              <a:lnSpc>
                <a:spcPct val="150000"/>
              </a:lnSpc>
              <a:tabLst>
                <a:tab pos="6003925" algn="l"/>
              </a:tabLst>
            </a:pPr>
            <a:r>
              <a:rPr lang="en-US" sz="2000" dirty="0">
                <a:solidFill>
                  <a:srgbClr val="0000FF"/>
                </a:solidFill>
                <a:cs typeface="Arial" pitchFamily="34" charset="0"/>
              </a:rPr>
              <a:t>     </a:t>
            </a:r>
            <a:endParaRPr lang="en-US" sz="2000" dirty="0">
              <a:cs typeface="Arial" pitchFamily="34" charset="0"/>
            </a:endParaRPr>
          </a:p>
          <a:p>
            <a:pPr algn="l" eaLnBrk="0" hangingPunct="0">
              <a:lnSpc>
                <a:spcPct val="150000"/>
              </a:lnSpc>
              <a:tabLst>
                <a:tab pos="6003925" algn="l"/>
              </a:tabLst>
            </a:pPr>
            <a:r>
              <a:rPr lang="ar-IQ" sz="2000" dirty="0">
                <a:solidFill>
                  <a:srgbClr val="0000FF"/>
                </a:solidFill>
                <a:cs typeface="Arial" pitchFamily="34" charset="0"/>
              </a:rPr>
              <a:t> </a:t>
            </a:r>
            <a:endParaRPr lang="en-US" sz="2000" dirty="0">
              <a:cs typeface="Arial" pitchFamily="34" charset="0"/>
            </a:endParaRPr>
          </a:p>
        </p:txBody>
      </p:sp>
      <p:pic>
        <p:nvPicPr>
          <p:cNvPr id="45059" name="Picture 5" descr="GI105"/>
          <p:cNvPicPr>
            <a:picLocks noGrp="1" noChangeAspect="1" noChangeArrowheads="1"/>
          </p:cNvPicPr>
          <p:nvPr>
            <p:ph idx="1"/>
          </p:nvPr>
        </p:nvPicPr>
        <p:blipFill>
          <a:blip r:embed="rId2" cstate="print"/>
          <a:srcRect/>
          <a:stretch>
            <a:fillRect/>
          </a:stretch>
        </p:blipFill>
        <p:spPr>
          <a:xfrm flipV="1">
            <a:off x="827584" y="2996952"/>
            <a:ext cx="7713081" cy="3559543"/>
          </a:xfrm>
          <a:noFill/>
        </p:spPr>
      </p:pic>
      <p:sp>
        <p:nvSpPr>
          <p:cNvPr id="45060" name="Text Box 7"/>
          <p:cNvSpPr txBox="1">
            <a:spLocks noChangeArrowheads="1"/>
          </p:cNvSpPr>
          <p:nvPr/>
        </p:nvSpPr>
        <p:spPr bwMode="auto">
          <a:xfrm>
            <a:off x="1714500" y="5572125"/>
            <a:ext cx="5691188" cy="400050"/>
          </a:xfrm>
          <a:prstGeom prst="rect">
            <a:avLst/>
          </a:prstGeom>
          <a:noFill/>
          <a:ln w="9525">
            <a:noFill/>
            <a:miter lim="800000"/>
            <a:headEnd/>
            <a:tailEnd/>
          </a:ln>
        </p:spPr>
        <p:txBody>
          <a:bodyPr wrap="none">
            <a:spAutoFit/>
          </a:bodyPr>
          <a:lstStyle/>
          <a:p>
            <a:r>
              <a:rPr lang="en-US" sz="2000" b="1" dirty="0">
                <a:solidFill>
                  <a:schemeClr val="bg1"/>
                </a:solidFill>
              </a:rPr>
              <a:t>Dystrophic calcification (wall of the stomach</a:t>
            </a:r>
            <a:r>
              <a:rPr lang="en-US" sz="2000" b="1" dirty="0">
                <a:solidFill>
                  <a:srgbClr val="FF330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sz="5400" dirty="0">
                <a:solidFill>
                  <a:srgbClr val="FF0000"/>
                </a:solidFill>
              </a:rPr>
              <a:t>Lecture 3</a:t>
            </a:r>
          </a:p>
          <a:p>
            <a:r>
              <a:rPr lang="en-US" sz="4000" dirty="0"/>
              <a:t>Objectives</a:t>
            </a:r>
          </a:p>
          <a:p>
            <a:endParaRPr lang="en-US" dirty="0"/>
          </a:p>
          <a:p>
            <a:r>
              <a:rPr lang="en-US" dirty="0"/>
              <a:t>Apoptosis</a:t>
            </a:r>
          </a:p>
          <a:p>
            <a:r>
              <a:rPr lang="en-US" dirty="0"/>
              <a:t>Intracellular accumulations</a:t>
            </a:r>
          </a:p>
        </p:txBody>
      </p:sp>
    </p:spTree>
    <p:extLst>
      <p:ext uri="{BB962C8B-B14F-4D97-AF65-F5344CB8AC3E}">
        <p14:creationId xmlns:p14="http://schemas.microsoft.com/office/powerpoint/2010/main" val="3912944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14313" y="-250583"/>
            <a:ext cx="8358187" cy="5793894"/>
          </a:xfrm>
          <a:prstGeom prst="rect">
            <a:avLst/>
          </a:prstGeom>
          <a:noFill/>
          <a:ln w="9525">
            <a:noFill/>
            <a:miter lim="800000"/>
            <a:headEnd/>
            <a:tailEnd/>
          </a:ln>
        </p:spPr>
        <p:txBody>
          <a:bodyPr anchor="ctr">
            <a:spAutoFit/>
          </a:bodyPr>
          <a:lstStyle/>
          <a:p>
            <a:pPr algn="l">
              <a:lnSpc>
                <a:spcPct val="150000"/>
              </a:lnSpc>
              <a:tabLst>
                <a:tab pos="6003925" algn="l"/>
              </a:tabLst>
            </a:pPr>
            <a:r>
              <a:rPr lang="en-US" sz="2800" u="sng" dirty="0">
                <a:solidFill>
                  <a:srgbClr val="FF0000"/>
                </a:solidFill>
                <a:cs typeface="Times New Roman" pitchFamily="18" charset="0"/>
              </a:rPr>
              <a:t>Pigments:</a:t>
            </a:r>
            <a:r>
              <a:rPr lang="en-US" sz="2800" dirty="0">
                <a:solidFill>
                  <a:srgbClr val="FF0000"/>
                </a:solidFill>
                <a:cs typeface="Times New Roman" pitchFamily="18" charset="0"/>
              </a:rPr>
              <a:t> </a:t>
            </a:r>
            <a:r>
              <a:rPr lang="en-US" dirty="0">
                <a:cs typeface="Times New Roman" pitchFamily="18" charset="0"/>
              </a:rPr>
              <a:t>are colored substances</a:t>
            </a:r>
          </a:p>
          <a:p>
            <a:pPr algn="l">
              <a:lnSpc>
                <a:spcPct val="150000"/>
              </a:lnSpc>
              <a:tabLst>
                <a:tab pos="6003925" algn="l"/>
              </a:tabLst>
            </a:pPr>
            <a:r>
              <a:rPr lang="en-US" sz="2000" u="sng" dirty="0">
                <a:solidFill>
                  <a:srgbClr val="C00000"/>
                </a:solidFill>
                <a:cs typeface="Times New Roman" pitchFamily="18" charset="0"/>
              </a:rPr>
              <a:t>exogenous</a:t>
            </a:r>
            <a:r>
              <a:rPr lang="en-US" sz="2000" dirty="0">
                <a:solidFill>
                  <a:srgbClr val="C00000"/>
                </a:solidFill>
                <a:cs typeface="Times New Roman" pitchFamily="18" charset="0"/>
              </a:rPr>
              <a:t> </a:t>
            </a:r>
            <a:r>
              <a:rPr lang="en-US" sz="2000" dirty="0">
                <a:cs typeface="Times New Roman" pitchFamily="18" charset="0"/>
              </a:rPr>
              <a:t>(coming from out side the body)</a:t>
            </a:r>
          </a:p>
          <a:p>
            <a:pPr algn="l">
              <a:lnSpc>
                <a:spcPct val="150000"/>
              </a:lnSpc>
              <a:tabLst>
                <a:tab pos="6003925" algn="l"/>
              </a:tabLst>
            </a:pPr>
            <a:r>
              <a:rPr lang="en-US" sz="2000" u="sng" dirty="0">
                <a:solidFill>
                  <a:srgbClr val="C00000"/>
                </a:solidFill>
                <a:cs typeface="Times New Roman" pitchFamily="18" charset="0"/>
              </a:rPr>
              <a:t>endogenous</a:t>
            </a:r>
            <a:r>
              <a:rPr lang="en-US" sz="2000" dirty="0">
                <a:solidFill>
                  <a:srgbClr val="C00000"/>
                </a:solidFill>
                <a:cs typeface="Times New Roman" pitchFamily="18" charset="0"/>
              </a:rPr>
              <a:t> </a:t>
            </a:r>
            <a:r>
              <a:rPr lang="en-US" sz="2000" dirty="0">
                <a:solidFill>
                  <a:srgbClr val="0000FF"/>
                </a:solidFill>
                <a:cs typeface="Times New Roman" pitchFamily="18" charset="0"/>
              </a:rPr>
              <a:t>(</a:t>
            </a:r>
            <a:r>
              <a:rPr lang="en-US" sz="2000" dirty="0">
                <a:cs typeface="Times New Roman" pitchFamily="18" charset="0"/>
              </a:rPr>
              <a:t>synthesized within the body it self )</a:t>
            </a:r>
          </a:p>
          <a:p>
            <a:pPr algn="l">
              <a:lnSpc>
                <a:spcPct val="150000"/>
              </a:lnSpc>
              <a:tabLst>
                <a:tab pos="6003925" algn="l"/>
              </a:tabLst>
            </a:pPr>
            <a:r>
              <a:rPr lang="en-US" sz="2000" dirty="0">
                <a:solidFill>
                  <a:srgbClr val="0000FF"/>
                </a:solidFill>
                <a:cs typeface="Times New Roman" pitchFamily="18" charset="0"/>
              </a:rPr>
              <a:t>.</a:t>
            </a:r>
          </a:p>
          <a:p>
            <a:pPr algn="l">
              <a:lnSpc>
                <a:spcPct val="150000"/>
              </a:lnSpc>
              <a:tabLst>
                <a:tab pos="6003925" algn="l"/>
              </a:tabLst>
            </a:pPr>
            <a:endParaRPr lang="en-US" sz="1100" dirty="0">
              <a:cs typeface="Times New Roman" pitchFamily="18" charset="0"/>
            </a:endParaRPr>
          </a:p>
          <a:p>
            <a:pPr algn="l" eaLnBrk="0" hangingPunct="0">
              <a:lnSpc>
                <a:spcPct val="150000"/>
              </a:lnSpc>
              <a:tabLst>
                <a:tab pos="6003925" algn="l"/>
              </a:tabLst>
            </a:pPr>
            <a:endParaRPr lang="en-US" sz="2000" u="sng" dirty="0">
              <a:solidFill>
                <a:srgbClr val="FF0000"/>
              </a:solidFill>
              <a:cs typeface="Times New Roman" pitchFamily="18" charset="0"/>
            </a:endParaRPr>
          </a:p>
          <a:p>
            <a:pPr algn="l" eaLnBrk="0" hangingPunct="0">
              <a:lnSpc>
                <a:spcPct val="150000"/>
              </a:lnSpc>
              <a:tabLst>
                <a:tab pos="6003925" algn="l"/>
              </a:tabLst>
            </a:pPr>
            <a:r>
              <a:rPr lang="en-US" sz="2000" u="sng" dirty="0">
                <a:solidFill>
                  <a:srgbClr val="FF0000"/>
                </a:solidFill>
                <a:cs typeface="Times New Roman" pitchFamily="18" charset="0"/>
              </a:rPr>
              <a:t>Exogenous</a:t>
            </a:r>
            <a:r>
              <a:rPr lang="en-US" dirty="0">
                <a:solidFill>
                  <a:srgbClr val="0000FF"/>
                </a:solidFill>
                <a:cs typeface="Times New Roman" pitchFamily="18" charset="0"/>
              </a:rPr>
              <a:t>:: </a:t>
            </a:r>
          </a:p>
          <a:p>
            <a:pPr algn="l" eaLnBrk="0" hangingPunct="0">
              <a:lnSpc>
                <a:spcPct val="150000"/>
              </a:lnSpc>
              <a:tabLst>
                <a:tab pos="6003925" algn="l"/>
              </a:tabLst>
            </a:pPr>
            <a:r>
              <a:rPr lang="ar-IQ" dirty="0">
                <a:solidFill>
                  <a:srgbClr val="0000FF"/>
                </a:solidFill>
                <a:cs typeface="Times New Roman" pitchFamily="18" charset="0"/>
              </a:rPr>
              <a:t> </a:t>
            </a:r>
            <a:r>
              <a:rPr lang="en-US" dirty="0">
                <a:cs typeface="Times New Roman" pitchFamily="18" charset="0"/>
              </a:rPr>
              <a:t>The most common exogenous pigment is </a:t>
            </a:r>
            <a:r>
              <a:rPr lang="en-US" dirty="0">
                <a:solidFill>
                  <a:srgbClr val="FF0000"/>
                </a:solidFill>
                <a:cs typeface="Times New Roman" pitchFamily="18" charset="0"/>
              </a:rPr>
              <a:t>carbon </a:t>
            </a:r>
          </a:p>
          <a:p>
            <a:pPr algn="l" eaLnBrk="0" hangingPunct="0">
              <a:lnSpc>
                <a:spcPct val="150000"/>
              </a:lnSpc>
              <a:tabLst>
                <a:tab pos="6003925" algn="l"/>
              </a:tabLst>
            </a:pPr>
            <a:r>
              <a:rPr lang="en-US" dirty="0">
                <a:cs typeface="Times New Roman" pitchFamily="18" charset="0"/>
              </a:rPr>
              <a:t>and the best example is </a:t>
            </a:r>
            <a:r>
              <a:rPr lang="en-US" dirty="0">
                <a:solidFill>
                  <a:srgbClr val="FF0000"/>
                </a:solidFill>
                <a:cs typeface="Times New Roman" pitchFamily="18" charset="0"/>
              </a:rPr>
              <a:t>coal dust </a:t>
            </a:r>
            <a:r>
              <a:rPr lang="en-US" dirty="0">
                <a:cs typeface="Times New Roman" pitchFamily="18" charset="0"/>
              </a:rPr>
              <a:t>,the air pollutant of urban life . When inhaled ,it is </a:t>
            </a:r>
            <a:r>
              <a:rPr lang="en-US" dirty="0" err="1">
                <a:cs typeface="Times New Roman" pitchFamily="18" charset="0"/>
              </a:rPr>
              <a:t>phagocytosed</a:t>
            </a:r>
            <a:r>
              <a:rPr lang="en-US" dirty="0">
                <a:cs typeface="Times New Roman" pitchFamily="18" charset="0"/>
              </a:rPr>
              <a:t> by alveolar macrophages and transported by lymphatic channels to the regional tracheobronchial lymph nodes .Aggregates of pigments blacken the draining lymph nodes and pulmonary parenchyma (</a:t>
            </a:r>
            <a:r>
              <a:rPr lang="en-US" dirty="0" err="1">
                <a:cs typeface="Times New Roman" pitchFamily="18" charset="0"/>
              </a:rPr>
              <a:t>anthracosis</a:t>
            </a:r>
            <a:r>
              <a:rPr lang="en-US" dirty="0">
                <a:cs typeface="Times New Roman" pitchFamily="18" charset="0"/>
              </a:rPr>
              <a:t> )  </a:t>
            </a:r>
          </a:p>
          <a:p>
            <a:pPr algn="l" eaLnBrk="0" hangingPunct="0">
              <a:lnSpc>
                <a:spcPct val="150000"/>
              </a:lnSpc>
              <a:tabLst>
                <a:tab pos="6003925" algn="l"/>
              </a:tabLst>
            </a:pPr>
            <a:r>
              <a:rPr lang="en-US" dirty="0">
                <a:solidFill>
                  <a:srgbClr val="0000FF"/>
                </a:solidFill>
                <a:cs typeface="Times New Roman" pitchFamily="18" charset="0"/>
              </a:rPr>
              <a:t>.</a:t>
            </a:r>
            <a:endParaRPr lang="en-US" dirty="0">
              <a:cs typeface="Arial" pitchFamily="34" charset="0"/>
            </a:endParaRPr>
          </a:p>
        </p:txBody>
      </p:sp>
      <p:pic>
        <p:nvPicPr>
          <p:cNvPr id="48131" name="Picture 5" descr="LUNG106"/>
          <p:cNvPicPr>
            <a:picLocks noChangeAspect="1" noChangeArrowheads="1"/>
          </p:cNvPicPr>
          <p:nvPr/>
        </p:nvPicPr>
        <p:blipFill>
          <a:blip r:embed="rId2" cstate="print"/>
          <a:srcRect/>
          <a:stretch>
            <a:fillRect/>
          </a:stretch>
        </p:blipFill>
        <p:spPr bwMode="auto">
          <a:xfrm>
            <a:off x="5902325" y="548680"/>
            <a:ext cx="3223399" cy="2880320"/>
          </a:xfrm>
          <a:prstGeom prst="rect">
            <a:avLst/>
          </a:prstGeom>
          <a:noFill/>
          <a:ln w="9525">
            <a:noFill/>
            <a:miter lim="800000"/>
            <a:headEnd/>
            <a:tailEnd/>
          </a:ln>
        </p:spPr>
      </p:pic>
      <p:sp>
        <p:nvSpPr>
          <p:cNvPr id="48132" name="Text Box 6"/>
          <p:cNvSpPr txBox="1">
            <a:spLocks noChangeArrowheads="1"/>
          </p:cNvSpPr>
          <p:nvPr/>
        </p:nvSpPr>
        <p:spPr bwMode="auto">
          <a:xfrm>
            <a:off x="3071813" y="6365875"/>
            <a:ext cx="5661025" cy="492125"/>
          </a:xfrm>
          <a:prstGeom prst="rect">
            <a:avLst/>
          </a:prstGeom>
          <a:noFill/>
          <a:ln w="9525">
            <a:noFill/>
            <a:miter lim="800000"/>
            <a:headEnd/>
            <a:tailEnd/>
          </a:ln>
        </p:spPr>
        <p:txBody>
          <a:bodyPr wrap="none">
            <a:spAutoFit/>
          </a:bodyPr>
          <a:lstStyle/>
          <a:p>
            <a:r>
              <a:rPr lang="en-US" sz="2000" b="1" dirty="0" err="1">
                <a:solidFill>
                  <a:srgbClr val="FF3300"/>
                </a:solidFill>
              </a:rPr>
              <a:t>Anthracotic</a:t>
            </a:r>
            <a:r>
              <a:rPr lang="en-US" sz="2000" b="1" dirty="0">
                <a:solidFill>
                  <a:srgbClr val="FF3300"/>
                </a:solidFill>
              </a:rPr>
              <a:t> pigment  in macrophages in L.N</a:t>
            </a:r>
            <a:r>
              <a:rPr lang="en-US" sz="2600" b="1" dirty="0">
                <a:solidFill>
                  <a:srgbClr val="FF3300"/>
                </a:solidFill>
              </a:rPr>
              <a:t>.</a:t>
            </a:r>
          </a:p>
        </p:txBody>
      </p:sp>
      <p:sp>
        <p:nvSpPr>
          <p:cNvPr id="2" name="مربع نص 1"/>
          <p:cNvSpPr txBox="1"/>
          <p:nvPr/>
        </p:nvSpPr>
        <p:spPr bwMode="auto">
          <a:xfrm>
            <a:off x="4659876" y="1988840"/>
            <a:ext cx="3584532" cy="492443"/>
          </a:xfrm>
          <a:prstGeom prst="rect">
            <a:avLst/>
          </a:prstGeom>
          <a:noFill/>
          <a:ln w="9525">
            <a:noFill/>
            <a:miter lim="800000"/>
            <a:headEnd/>
            <a:tailEnd/>
          </a:ln>
        </p:spPr>
        <p:txBody>
          <a:bodyPr wrap="square" rtlCol="0">
            <a:spAutoFit/>
          </a:bodyPr>
          <a:lstStyle/>
          <a:p>
            <a:r>
              <a:rPr lang="en-US" sz="2600" b="1" dirty="0" err="1"/>
              <a:t>Anthracosis</a:t>
            </a:r>
            <a:endParaRPr lang="en-US" sz="2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457200" y="0"/>
            <a:ext cx="8229600" cy="990600"/>
          </a:xfrm>
        </p:spPr>
        <p:txBody>
          <a:bodyPr/>
          <a:lstStyle/>
          <a:p>
            <a:pPr eaLnBrk="1" hangingPunct="1"/>
            <a:r>
              <a:rPr lang="en-US" b="1">
                <a:solidFill>
                  <a:srgbClr val="3333FF"/>
                </a:solidFill>
                <a:cs typeface="Traditional Arabic" pitchFamily="18" charset="-78"/>
              </a:rPr>
              <a:t>TATTOO, MICROSCOPIC</a:t>
            </a:r>
          </a:p>
        </p:txBody>
      </p:sp>
      <p:pic>
        <p:nvPicPr>
          <p:cNvPr id="49155" name="Picture 5"/>
          <p:cNvPicPr>
            <a:picLocks noGrp="1" noChangeAspect="1" noChangeArrowheads="1"/>
          </p:cNvPicPr>
          <p:nvPr>
            <p:ph idx="1"/>
          </p:nvPr>
        </p:nvPicPr>
        <p:blipFill>
          <a:blip r:embed="rId3" cstate="print"/>
          <a:srcRect/>
          <a:stretch>
            <a:fillRect/>
          </a:stretch>
        </p:blipFill>
        <p:spPr>
          <a:xfrm>
            <a:off x="0" y="860425"/>
            <a:ext cx="9144000" cy="60039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6462464" cy="4431983"/>
          </a:xfrm>
          <a:prstGeom prst="rect">
            <a:avLst/>
          </a:prstGeom>
        </p:spPr>
        <p:txBody>
          <a:bodyPr wrap="square">
            <a:spAutoFit/>
          </a:bodyPr>
          <a:lstStyle/>
          <a:p>
            <a:pPr algn="l">
              <a:lnSpc>
                <a:spcPct val="150000"/>
              </a:lnSpc>
              <a:tabLst>
                <a:tab pos="6003925" algn="l"/>
              </a:tabLst>
              <a:defRPr/>
            </a:pPr>
            <a:r>
              <a:rPr lang="en-US" sz="2400" u="sng" dirty="0">
                <a:solidFill>
                  <a:srgbClr val="FF0000"/>
                </a:solidFill>
                <a:cs typeface="Times New Roman" pitchFamily="18" charset="0"/>
              </a:rPr>
              <a:t>Endogenous:</a:t>
            </a:r>
          </a:p>
          <a:p>
            <a:pPr algn="l">
              <a:lnSpc>
                <a:spcPct val="150000"/>
              </a:lnSpc>
              <a:tabLst>
                <a:tab pos="6003925" algn="l"/>
              </a:tabLst>
              <a:defRPr/>
            </a:pPr>
            <a:r>
              <a:rPr lang="ar-IQ" sz="2400" u="sng" dirty="0">
                <a:solidFill>
                  <a:srgbClr val="FF0000"/>
                </a:solidFill>
                <a:cs typeface="Times New Roman" pitchFamily="18" charset="0"/>
              </a:rPr>
              <a:t> </a:t>
            </a:r>
            <a:r>
              <a:rPr lang="en-US" sz="2400" u="sng" dirty="0">
                <a:solidFill>
                  <a:srgbClr val="FF0000"/>
                </a:solidFill>
                <a:cs typeface="Times New Roman" pitchFamily="18" charset="0"/>
              </a:rPr>
              <a:t>1. Melanin  </a:t>
            </a:r>
            <a:r>
              <a:rPr lang="en-US" sz="2000" u="sng" dirty="0">
                <a:cs typeface="Times New Roman" pitchFamily="18" charset="0"/>
              </a:rPr>
              <a:t> is </a:t>
            </a:r>
            <a:r>
              <a:rPr lang="en-US" sz="2000" u="sng" dirty="0" err="1">
                <a:cs typeface="Times New Roman" pitchFamily="18" charset="0"/>
              </a:rPr>
              <a:t>abrown</a:t>
            </a:r>
            <a:r>
              <a:rPr lang="en-US" sz="2000" u="sng" dirty="0">
                <a:cs typeface="Times New Roman" pitchFamily="18" charset="0"/>
              </a:rPr>
              <a:t> </a:t>
            </a:r>
            <a:r>
              <a:rPr lang="en-US" sz="2000" u="sng" dirty="0" err="1">
                <a:cs typeface="Times New Roman" pitchFamily="18" charset="0"/>
              </a:rPr>
              <a:t>blak</a:t>
            </a:r>
            <a:r>
              <a:rPr lang="en-US" sz="2000" u="sng" dirty="0">
                <a:cs typeface="Times New Roman" pitchFamily="18" charset="0"/>
              </a:rPr>
              <a:t> pigment  produced in the </a:t>
            </a:r>
            <a:r>
              <a:rPr lang="en-US" sz="2000" u="sng" dirty="0" err="1">
                <a:cs typeface="Times New Roman" pitchFamily="18" charset="0"/>
              </a:rPr>
              <a:t>melanocyte</a:t>
            </a:r>
            <a:r>
              <a:rPr lang="en-US" sz="2000" u="sng" dirty="0">
                <a:cs typeface="Times New Roman" pitchFamily="18" charset="0"/>
              </a:rPr>
              <a:t> , located in the epidermis</a:t>
            </a:r>
          </a:p>
          <a:p>
            <a:pPr algn="l">
              <a:lnSpc>
                <a:spcPct val="150000"/>
              </a:lnSpc>
              <a:tabLst>
                <a:tab pos="6003925" algn="l"/>
              </a:tabLst>
              <a:defRPr/>
            </a:pPr>
            <a:r>
              <a:rPr lang="en-US" sz="2000" u="sng" dirty="0">
                <a:cs typeface="Times New Roman" pitchFamily="18" charset="0"/>
              </a:rPr>
              <a:t>It acts as a screen against </a:t>
            </a:r>
            <a:r>
              <a:rPr lang="en-US" sz="2000" u="sng" dirty="0" err="1">
                <a:cs typeface="Times New Roman" pitchFamily="18" charset="0"/>
              </a:rPr>
              <a:t>uv</a:t>
            </a:r>
            <a:r>
              <a:rPr lang="en-US" sz="2000" u="sng" dirty="0">
                <a:cs typeface="Times New Roman" pitchFamily="18" charset="0"/>
              </a:rPr>
              <a:t> light</a:t>
            </a:r>
          </a:p>
          <a:p>
            <a:pPr algn="r" rtl="0">
              <a:lnSpc>
                <a:spcPct val="150000"/>
              </a:lnSpc>
              <a:tabLst>
                <a:tab pos="6003925" algn="l"/>
              </a:tabLst>
              <a:defRPr/>
            </a:pPr>
            <a:r>
              <a:rPr lang="en-US" sz="2000" u="sng" dirty="0">
                <a:cs typeface="Times New Roman" pitchFamily="18" charset="0"/>
              </a:rPr>
              <a:t> </a:t>
            </a:r>
          </a:p>
          <a:p>
            <a:pPr algn="l">
              <a:lnSpc>
                <a:spcPct val="150000"/>
              </a:lnSpc>
              <a:tabLst>
                <a:tab pos="6003925" algn="l"/>
              </a:tabLst>
              <a:defRPr/>
            </a:pPr>
            <a:r>
              <a:rPr lang="en-US" sz="2000" u="sng" dirty="0" err="1">
                <a:cs typeface="Times New Roman" pitchFamily="18" charset="0"/>
              </a:rPr>
              <a:t>Exess</a:t>
            </a:r>
            <a:r>
              <a:rPr lang="en-US" sz="2000" u="sng" dirty="0">
                <a:cs typeface="Times New Roman" pitchFamily="18" charset="0"/>
              </a:rPr>
              <a:t> melanin deposition occurs  in</a:t>
            </a:r>
          </a:p>
          <a:p>
            <a:pPr algn="l">
              <a:lnSpc>
                <a:spcPct val="150000"/>
              </a:lnSpc>
              <a:tabLst>
                <a:tab pos="6003925" algn="l"/>
              </a:tabLst>
              <a:defRPr/>
            </a:pPr>
            <a:r>
              <a:rPr lang="en-US" sz="2000" u="sng" dirty="0">
                <a:solidFill>
                  <a:srgbClr val="FF0000"/>
                </a:solidFill>
                <a:cs typeface="Times New Roman" pitchFamily="18" charset="0"/>
              </a:rPr>
              <a:t> 1.Exposure to sun light</a:t>
            </a:r>
          </a:p>
          <a:p>
            <a:pPr algn="l">
              <a:lnSpc>
                <a:spcPct val="150000"/>
              </a:lnSpc>
              <a:tabLst>
                <a:tab pos="6003925" algn="l"/>
              </a:tabLst>
              <a:defRPr/>
            </a:pPr>
            <a:r>
              <a:rPr lang="en-US" sz="2000" u="sng" dirty="0">
                <a:solidFill>
                  <a:srgbClr val="FF0000"/>
                </a:solidFill>
                <a:cs typeface="Times New Roman" pitchFamily="18" charset="0"/>
              </a:rPr>
              <a:t>2.Addison disease (adrenal gland failure )</a:t>
            </a:r>
          </a:p>
          <a:p>
            <a:pPr algn="l">
              <a:lnSpc>
                <a:spcPct val="150000"/>
              </a:lnSpc>
              <a:tabLst>
                <a:tab pos="6003925" algn="l"/>
              </a:tabLst>
              <a:defRPr/>
            </a:pPr>
            <a:r>
              <a:rPr lang="en-US" sz="2000" u="sng" dirty="0">
                <a:solidFill>
                  <a:srgbClr val="FF0000"/>
                </a:solidFill>
                <a:cs typeface="Times New Roman" pitchFamily="18" charset="0"/>
              </a:rPr>
              <a:t>3.Pregnancy(</a:t>
            </a:r>
            <a:r>
              <a:rPr lang="en-US" sz="2000" u="sng" dirty="0" err="1">
                <a:solidFill>
                  <a:srgbClr val="FF0000"/>
                </a:solidFill>
                <a:cs typeface="Times New Roman" pitchFamily="18" charset="0"/>
              </a:rPr>
              <a:t>Chloasma</a:t>
            </a:r>
            <a:r>
              <a:rPr lang="en-US" sz="2000" u="sng" dirty="0">
                <a:solidFill>
                  <a:srgbClr val="FF0000"/>
                </a:solidFill>
                <a:cs typeface="Times New Roman" pitchFamily="18" charset="0"/>
              </a:rPr>
              <a:t> )           </a:t>
            </a:r>
            <a:endParaRPr lang="en-US" sz="1100" dirty="0">
              <a:cs typeface="Times New Roman" pitchFamily="18" charset="0"/>
            </a:endParaRPr>
          </a:p>
        </p:txBody>
      </p:sp>
      <p:pic>
        <p:nvPicPr>
          <p:cNvPr id="3" name="Picture 4" descr="C:\Documents and Settings\A\My Documents\My Pictures\scan0003.jpg"/>
          <p:cNvPicPr>
            <a:picLocks noChangeAspect="1" noChangeArrowheads="1"/>
          </p:cNvPicPr>
          <p:nvPr/>
        </p:nvPicPr>
        <p:blipFill>
          <a:blip r:embed="rId2" cstate="print"/>
          <a:srcRect/>
          <a:stretch>
            <a:fillRect/>
          </a:stretch>
        </p:blipFill>
        <p:spPr bwMode="auto">
          <a:xfrm>
            <a:off x="5220072" y="2924944"/>
            <a:ext cx="3923928" cy="39330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مستطيل 3"/>
          <p:cNvSpPr>
            <a:spLocks noChangeArrowheads="1"/>
          </p:cNvSpPr>
          <p:nvPr/>
        </p:nvSpPr>
        <p:spPr bwMode="auto">
          <a:xfrm>
            <a:off x="179512" y="260648"/>
            <a:ext cx="7453337" cy="2585323"/>
          </a:xfrm>
          <a:prstGeom prst="rect">
            <a:avLst/>
          </a:prstGeom>
          <a:noFill/>
          <a:ln w="9525">
            <a:noFill/>
            <a:miter lim="800000"/>
            <a:headEnd/>
            <a:tailEnd/>
          </a:ln>
        </p:spPr>
        <p:txBody>
          <a:bodyPr wrap="square">
            <a:spAutoFit/>
          </a:bodyPr>
          <a:lstStyle/>
          <a:p>
            <a:pPr algn="l" eaLnBrk="0" hangingPunct="0">
              <a:lnSpc>
                <a:spcPct val="150000"/>
              </a:lnSpc>
              <a:tabLst>
                <a:tab pos="6003925" algn="l"/>
              </a:tabLst>
            </a:pPr>
            <a:r>
              <a:rPr lang="en-US" dirty="0">
                <a:solidFill>
                  <a:srgbClr val="FF0000"/>
                </a:solidFill>
                <a:cs typeface="Arial" pitchFamily="34" charset="0"/>
              </a:rPr>
              <a:t>2</a:t>
            </a:r>
            <a:r>
              <a:rPr lang="en-US" dirty="0">
                <a:cs typeface="Arial" pitchFamily="34" charset="0"/>
              </a:rPr>
              <a:t>. </a:t>
            </a:r>
            <a:r>
              <a:rPr lang="en-US" b="1" u="sng" dirty="0" err="1">
                <a:cs typeface="Arial" pitchFamily="34" charset="0"/>
              </a:rPr>
              <a:t>Lipofuscin</a:t>
            </a:r>
            <a:r>
              <a:rPr lang="en-US" dirty="0">
                <a:cs typeface="Arial" pitchFamily="34" charset="0"/>
              </a:rPr>
              <a:t>  </a:t>
            </a:r>
            <a:r>
              <a:rPr lang="en-US" dirty="0">
                <a:solidFill>
                  <a:srgbClr val="FF0000"/>
                </a:solidFill>
                <a:cs typeface="Arial" pitchFamily="34" charset="0"/>
              </a:rPr>
              <a:t>(pigment of aging </a:t>
            </a:r>
            <a:r>
              <a:rPr lang="en-US" dirty="0">
                <a:cs typeface="Arial" pitchFamily="34" charset="0"/>
              </a:rPr>
              <a:t>)                 </a:t>
            </a:r>
            <a:r>
              <a:rPr lang="en-US" dirty="0">
                <a:solidFill>
                  <a:srgbClr val="0000FF"/>
                </a:solidFill>
                <a:cs typeface="Arial" pitchFamily="34" charset="0"/>
              </a:rPr>
              <a:t>,  </a:t>
            </a:r>
          </a:p>
          <a:p>
            <a:pPr algn="l" eaLnBrk="0" hangingPunct="0">
              <a:lnSpc>
                <a:spcPct val="150000"/>
              </a:lnSpc>
              <a:tabLst>
                <a:tab pos="6003925" algn="l"/>
              </a:tabLst>
            </a:pPr>
            <a:r>
              <a:rPr lang="en-US" dirty="0">
                <a:solidFill>
                  <a:srgbClr val="0000FF"/>
                </a:solidFill>
                <a:cs typeface="Arial" pitchFamily="34" charset="0"/>
              </a:rPr>
              <a:t>_</a:t>
            </a:r>
            <a:r>
              <a:rPr lang="en-US" dirty="0">
                <a:cs typeface="Arial" pitchFamily="34" charset="0"/>
              </a:rPr>
              <a:t>is insoluble brownish </a:t>
            </a:r>
            <a:r>
              <a:rPr lang="en-US" dirty="0">
                <a:solidFill>
                  <a:srgbClr val="FF0000"/>
                </a:solidFill>
                <a:cs typeface="Arial" pitchFamily="34" charset="0"/>
              </a:rPr>
              <a:t>yellow granular </a:t>
            </a:r>
            <a:r>
              <a:rPr lang="en-US" dirty="0">
                <a:cs typeface="Arial" pitchFamily="34" charset="0"/>
              </a:rPr>
              <a:t>intracellular material accumulates in the heart  liver and brain</a:t>
            </a:r>
          </a:p>
          <a:p>
            <a:pPr algn="l" eaLnBrk="0" hangingPunct="0">
              <a:lnSpc>
                <a:spcPct val="150000"/>
              </a:lnSpc>
              <a:tabLst>
                <a:tab pos="6003925" algn="l"/>
              </a:tabLst>
            </a:pPr>
            <a:r>
              <a:rPr lang="en-US" dirty="0">
                <a:cs typeface="Arial" pitchFamily="34" charset="0"/>
              </a:rPr>
              <a:t>  </a:t>
            </a:r>
          </a:p>
          <a:p>
            <a:pPr algn="l" eaLnBrk="0" hangingPunct="0">
              <a:lnSpc>
                <a:spcPct val="150000"/>
              </a:lnSpc>
              <a:tabLst>
                <a:tab pos="6003925" algn="l"/>
              </a:tabLst>
            </a:pPr>
            <a:r>
              <a:rPr lang="en-US" dirty="0">
                <a:cs typeface="Arial" pitchFamily="34" charset="0"/>
              </a:rPr>
              <a:t> _ When </a:t>
            </a:r>
            <a:r>
              <a:rPr lang="en-US" dirty="0" err="1">
                <a:cs typeface="Arial" pitchFamily="34" charset="0"/>
              </a:rPr>
              <a:t>lipofuscin</a:t>
            </a:r>
            <a:r>
              <a:rPr lang="en-US" dirty="0">
                <a:cs typeface="Arial" pitchFamily="34" charset="0"/>
              </a:rPr>
              <a:t> pigment presents in large amount with atrophy of tissue</a:t>
            </a:r>
            <a:r>
              <a:rPr lang="en-US" dirty="0">
                <a:solidFill>
                  <a:srgbClr val="0000FF"/>
                </a:solidFill>
                <a:cs typeface="Arial" pitchFamily="34" charset="0"/>
              </a:rPr>
              <a:t> (</a:t>
            </a:r>
            <a:r>
              <a:rPr lang="en-US" u="sng" dirty="0" err="1">
                <a:solidFill>
                  <a:srgbClr val="C00000"/>
                </a:solidFill>
                <a:cs typeface="Arial" pitchFamily="34" charset="0"/>
              </a:rPr>
              <a:t>borwn</a:t>
            </a:r>
            <a:r>
              <a:rPr lang="en-US" u="sng" dirty="0">
                <a:solidFill>
                  <a:srgbClr val="C00000"/>
                </a:solidFill>
                <a:cs typeface="Arial" pitchFamily="34" charset="0"/>
              </a:rPr>
              <a:t> atrophy</a:t>
            </a:r>
            <a:r>
              <a:rPr lang="en-US" dirty="0">
                <a:solidFill>
                  <a:srgbClr val="0000FF"/>
                </a:solidFill>
                <a:cs typeface="Arial" pitchFamily="34" charset="0"/>
              </a:rPr>
              <a:t>).</a:t>
            </a:r>
            <a:endParaRPr lang="en-US" dirty="0">
              <a:cs typeface="Arial" pitchFamily="34" charset="0"/>
            </a:endParaRPr>
          </a:p>
        </p:txBody>
      </p:sp>
      <p:pic>
        <p:nvPicPr>
          <p:cNvPr id="44036" name="Picture 6" descr="LIVER019"/>
          <p:cNvPicPr>
            <a:picLocks noGrp="1" noChangeAspect="1" noChangeArrowheads="1"/>
          </p:cNvPicPr>
          <p:nvPr>
            <p:ph idx="1"/>
          </p:nvPr>
        </p:nvPicPr>
        <p:blipFill>
          <a:blip r:embed="rId2" cstate="print"/>
          <a:srcRect/>
          <a:stretch>
            <a:fillRect/>
          </a:stretch>
        </p:blipFill>
        <p:spPr>
          <a:xfrm>
            <a:off x="4211960" y="2636912"/>
            <a:ext cx="4932040" cy="4221089"/>
          </a:xfrm>
        </p:spPr>
      </p:pic>
      <p:sp>
        <p:nvSpPr>
          <p:cNvPr id="44037" name="Text Box 8"/>
          <p:cNvSpPr txBox="1">
            <a:spLocks noChangeArrowheads="1"/>
          </p:cNvSpPr>
          <p:nvPr/>
        </p:nvSpPr>
        <p:spPr bwMode="auto">
          <a:xfrm>
            <a:off x="2339753" y="5085184"/>
            <a:ext cx="6480720" cy="400110"/>
          </a:xfrm>
          <a:prstGeom prst="rect">
            <a:avLst/>
          </a:prstGeom>
          <a:noFill/>
          <a:ln w="9525">
            <a:noFill/>
            <a:miter lim="800000"/>
            <a:headEnd/>
            <a:tailEnd/>
          </a:ln>
        </p:spPr>
        <p:txBody>
          <a:bodyPr wrap="square">
            <a:spAutoFit/>
          </a:bodyPr>
          <a:lstStyle/>
          <a:p>
            <a:r>
              <a:rPr lang="en-US" sz="2000" b="1" dirty="0" err="1"/>
              <a:t>Lipofuscin</a:t>
            </a:r>
            <a:r>
              <a:rPr lang="en-US" sz="2000" b="1" dirty="0"/>
              <a:t> pigment in liver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مستطيل 3"/>
          <p:cNvSpPr>
            <a:spLocks noChangeArrowheads="1"/>
          </p:cNvSpPr>
          <p:nvPr/>
        </p:nvSpPr>
        <p:spPr bwMode="auto">
          <a:xfrm>
            <a:off x="611560" y="857250"/>
            <a:ext cx="7889503" cy="1754326"/>
          </a:xfrm>
          <a:prstGeom prst="rect">
            <a:avLst/>
          </a:prstGeom>
          <a:noFill/>
          <a:ln w="9525">
            <a:noFill/>
            <a:miter lim="800000"/>
            <a:headEnd/>
            <a:tailEnd/>
          </a:ln>
        </p:spPr>
        <p:txBody>
          <a:bodyPr wrap="square">
            <a:spAutoFit/>
          </a:bodyPr>
          <a:lstStyle/>
          <a:p>
            <a:pPr algn="l">
              <a:lnSpc>
                <a:spcPct val="150000"/>
              </a:lnSpc>
              <a:tabLst>
                <a:tab pos="6003925" algn="l"/>
              </a:tabLst>
            </a:pPr>
            <a:r>
              <a:rPr lang="en-US" dirty="0">
                <a:solidFill>
                  <a:srgbClr val="FF0000"/>
                </a:solidFill>
                <a:cs typeface="Times New Roman" pitchFamily="18" charset="0"/>
              </a:rPr>
              <a:t>3. </a:t>
            </a:r>
            <a:r>
              <a:rPr lang="en-US" b="1" u="sng" dirty="0">
                <a:solidFill>
                  <a:srgbClr val="FF0000"/>
                </a:solidFill>
                <a:cs typeface="Times New Roman" pitchFamily="18" charset="0"/>
              </a:rPr>
              <a:t>Hemosiderin</a:t>
            </a:r>
            <a:r>
              <a:rPr lang="en-US" b="1" dirty="0">
                <a:solidFill>
                  <a:srgbClr val="0000FF"/>
                </a:solidFill>
                <a:cs typeface="Times New Roman" pitchFamily="18" charset="0"/>
              </a:rPr>
              <a:t>: </a:t>
            </a:r>
            <a:r>
              <a:rPr lang="en-US" dirty="0">
                <a:solidFill>
                  <a:srgbClr val="0000FF"/>
                </a:solidFill>
                <a:cs typeface="Times New Roman" pitchFamily="18" charset="0"/>
              </a:rPr>
              <a:t>is a </a:t>
            </a:r>
            <a:r>
              <a:rPr lang="en-US" u="sng" dirty="0">
                <a:solidFill>
                  <a:srgbClr val="0000FF"/>
                </a:solidFill>
                <a:cs typeface="Times New Roman" pitchFamily="18" charset="0"/>
              </a:rPr>
              <a:t>hemoglobin derived granular pigment</a:t>
            </a:r>
            <a:r>
              <a:rPr lang="en-US" dirty="0">
                <a:solidFill>
                  <a:srgbClr val="0000FF"/>
                </a:solidFill>
                <a:cs typeface="Times New Roman" pitchFamily="18" charset="0"/>
              </a:rPr>
              <a:t>, it is a fine </a:t>
            </a:r>
            <a:r>
              <a:rPr lang="en-US" u="sng" dirty="0">
                <a:solidFill>
                  <a:srgbClr val="0000FF"/>
                </a:solidFill>
                <a:cs typeface="Times New Roman" pitchFamily="18" charset="0"/>
              </a:rPr>
              <a:t>golden yellow </a:t>
            </a:r>
            <a:r>
              <a:rPr lang="en-US" dirty="0">
                <a:solidFill>
                  <a:srgbClr val="0000FF"/>
                </a:solidFill>
                <a:cs typeface="Times New Roman" pitchFamily="18" charset="0"/>
              </a:rPr>
              <a:t> to brown pigment , it accumulates in tissues when there is local or systemic </a:t>
            </a:r>
            <a:r>
              <a:rPr lang="en-US" u="sng" dirty="0">
                <a:solidFill>
                  <a:srgbClr val="0000FF"/>
                </a:solidFill>
                <a:cs typeface="Times New Roman" pitchFamily="18" charset="0"/>
              </a:rPr>
              <a:t>excess of Iron.</a:t>
            </a:r>
            <a:endParaRPr lang="en-US" sz="1100" dirty="0">
              <a:cs typeface="Times New Roman" pitchFamily="18" charset="0"/>
            </a:endParaRPr>
          </a:p>
          <a:p>
            <a:pPr algn="l" eaLnBrk="0" hangingPunct="0">
              <a:lnSpc>
                <a:spcPct val="150000"/>
              </a:lnSpc>
              <a:tabLst>
                <a:tab pos="6003925" algn="l"/>
              </a:tabLst>
            </a:pPr>
            <a:r>
              <a:rPr lang="en-US" dirty="0">
                <a:cs typeface="Arial" pitchFamily="34" charset="0"/>
              </a:rPr>
              <a:t>● </a:t>
            </a:r>
            <a:r>
              <a:rPr lang="en-US" dirty="0">
                <a:solidFill>
                  <a:srgbClr val="FF0000"/>
                </a:solidFill>
                <a:cs typeface="Times New Roman" pitchFamily="18" charset="0"/>
              </a:rPr>
              <a:t>e.g. bruise</a:t>
            </a:r>
            <a:endParaRPr lang="en-US" sz="1100" dirty="0">
              <a:cs typeface="Arial" pitchFamily="34" charset="0"/>
            </a:endParaRPr>
          </a:p>
        </p:txBody>
      </p:sp>
      <p:pic>
        <p:nvPicPr>
          <p:cNvPr id="52227" name="Picture 2"/>
          <p:cNvPicPr>
            <a:picLocks noChangeAspect="1" noChangeArrowheads="1"/>
          </p:cNvPicPr>
          <p:nvPr/>
        </p:nvPicPr>
        <p:blipFill>
          <a:blip r:embed="rId2" cstate="print"/>
          <a:srcRect l="27100" t="48828" r="11377" b="21875"/>
          <a:stretch>
            <a:fillRect/>
          </a:stretch>
        </p:blipFill>
        <p:spPr bwMode="auto">
          <a:xfrm>
            <a:off x="2267744" y="2204863"/>
            <a:ext cx="6876256" cy="4052361"/>
          </a:xfrm>
          <a:prstGeom prst="rect">
            <a:avLst/>
          </a:prstGeom>
          <a:noFill/>
          <a:ln w="9525">
            <a:noFill/>
            <a:miter lim="800000"/>
            <a:headEnd/>
            <a:tailEnd/>
          </a:ln>
        </p:spPr>
      </p:pic>
      <p:sp>
        <p:nvSpPr>
          <p:cNvPr id="2" name="مربع نص 1"/>
          <p:cNvSpPr txBox="1"/>
          <p:nvPr/>
        </p:nvSpPr>
        <p:spPr bwMode="auto">
          <a:xfrm>
            <a:off x="2804256" y="4365104"/>
            <a:ext cx="2631840" cy="892552"/>
          </a:xfrm>
          <a:prstGeom prst="rect">
            <a:avLst/>
          </a:prstGeom>
          <a:noFill/>
          <a:ln w="9525">
            <a:noFill/>
            <a:miter lim="800000"/>
            <a:headEnd/>
            <a:tailEnd/>
          </a:ln>
        </p:spPr>
        <p:txBody>
          <a:bodyPr wrap="square" rtlCol="0">
            <a:spAutoFit/>
          </a:bodyPr>
          <a:lstStyle/>
          <a:p>
            <a:r>
              <a:rPr lang="en-US" sz="2600" b="1" dirty="0"/>
              <a:t>Liver</a:t>
            </a:r>
          </a:p>
          <a:p>
            <a:r>
              <a:rPr lang="en-US" sz="2600" b="1" dirty="0"/>
              <a:t>H&amp;E stain</a:t>
            </a:r>
          </a:p>
        </p:txBody>
      </p:sp>
      <p:sp>
        <p:nvSpPr>
          <p:cNvPr id="3" name="مربع نص 2"/>
          <p:cNvSpPr txBox="1"/>
          <p:nvPr/>
        </p:nvSpPr>
        <p:spPr bwMode="auto">
          <a:xfrm>
            <a:off x="4120176" y="4653136"/>
            <a:ext cx="4318500" cy="492443"/>
          </a:xfrm>
          <a:prstGeom prst="rect">
            <a:avLst/>
          </a:prstGeom>
          <a:noFill/>
          <a:ln w="9525">
            <a:noFill/>
            <a:miter lim="800000"/>
            <a:headEnd/>
            <a:tailEnd/>
          </a:ln>
        </p:spPr>
        <p:txBody>
          <a:bodyPr wrap="square" rtlCol="0">
            <a:spAutoFit/>
          </a:bodyPr>
          <a:lstStyle/>
          <a:p>
            <a:r>
              <a:rPr lang="en-US" sz="2600" b="1" dirty="0"/>
              <a:t>Prussian blue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14313" y="1403068"/>
            <a:ext cx="8715375" cy="1338828"/>
          </a:xfrm>
          <a:prstGeom prst="rect">
            <a:avLst/>
          </a:prstGeom>
          <a:noFill/>
          <a:ln w="9525">
            <a:noFill/>
            <a:miter lim="800000"/>
            <a:headEnd/>
            <a:tailEnd/>
          </a:ln>
        </p:spPr>
        <p:txBody>
          <a:bodyPr anchor="ctr">
            <a:spAutoFit/>
          </a:bodyPr>
          <a:lstStyle/>
          <a:p>
            <a:pPr algn="l" eaLnBrk="0" hangingPunct="0">
              <a:lnSpc>
                <a:spcPct val="150000"/>
              </a:lnSpc>
              <a:tabLst>
                <a:tab pos="6003925" algn="l"/>
              </a:tabLst>
            </a:pPr>
            <a:r>
              <a:rPr lang="en-US" dirty="0">
                <a:solidFill>
                  <a:srgbClr val="FF0000"/>
                </a:solidFill>
                <a:cs typeface="Arial" pitchFamily="34" charset="0"/>
              </a:rPr>
              <a:t>4. </a:t>
            </a:r>
            <a:r>
              <a:rPr lang="en-US" b="1" u="sng" dirty="0">
                <a:solidFill>
                  <a:srgbClr val="FF0000"/>
                </a:solidFill>
                <a:cs typeface="Arial" pitchFamily="34" charset="0"/>
              </a:rPr>
              <a:t>Bilirubin</a:t>
            </a:r>
            <a:r>
              <a:rPr lang="en-US" b="1" u="sng" dirty="0">
                <a:solidFill>
                  <a:srgbClr val="0000FF"/>
                </a:solidFill>
                <a:cs typeface="Arial" pitchFamily="34" charset="0"/>
              </a:rPr>
              <a:t>:</a:t>
            </a:r>
            <a:r>
              <a:rPr lang="en-US" dirty="0">
                <a:solidFill>
                  <a:srgbClr val="0000FF"/>
                </a:solidFill>
                <a:cs typeface="Arial" pitchFamily="34" charset="0"/>
              </a:rPr>
              <a:t> </a:t>
            </a:r>
            <a:r>
              <a:rPr lang="en-US" dirty="0">
                <a:cs typeface="Arial" pitchFamily="34" charset="0"/>
              </a:rPr>
              <a:t>is the end product of </a:t>
            </a:r>
            <a:r>
              <a:rPr lang="en-US" dirty="0" err="1">
                <a:cs typeface="Arial" pitchFamily="34" charset="0"/>
              </a:rPr>
              <a:t>heme</a:t>
            </a:r>
            <a:r>
              <a:rPr lang="en-US" dirty="0">
                <a:cs typeface="Arial" pitchFamily="34" charset="0"/>
              </a:rPr>
              <a:t> degradation, elevated serum bilirubin causes </a:t>
            </a:r>
            <a:r>
              <a:rPr lang="en-US" u="sng" dirty="0">
                <a:cs typeface="Arial" pitchFamily="34" charset="0"/>
              </a:rPr>
              <a:t>yellow</a:t>
            </a:r>
            <a:r>
              <a:rPr lang="en-US" dirty="0">
                <a:cs typeface="Arial" pitchFamily="34" charset="0"/>
              </a:rPr>
              <a:t> discoloration of </a:t>
            </a:r>
            <a:r>
              <a:rPr lang="en-US" u="sng" dirty="0">
                <a:cs typeface="Arial" pitchFamily="34" charset="0"/>
              </a:rPr>
              <a:t>skin</a:t>
            </a:r>
            <a:r>
              <a:rPr lang="en-US" dirty="0">
                <a:cs typeface="Arial" pitchFamily="34" charset="0"/>
              </a:rPr>
              <a:t> and </a:t>
            </a:r>
            <a:r>
              <a:rPr lang="en-US" u="sng" dirty="0">
                <a:cs typeface="Arial" pitchFamily="34" charset="0"/>
              </a:rPr>
              <a:t>sclera</a:t>
            </a:r>
            <a:r>
              <a:rPr lang="en-US" dirty="0">
                <a:cs typeface="Arial" pitchFamily="34" charset="0"/>
              </a:rPr>
              <a:t> in cases of </a:t>
            </a:r>
            <a:r>
              <a:rPr lang="en-US" u="sng" dirty="0">
                <a:cs typeface="Arial" pitchFamily="34" charset="0"/>
              </a:rPr>
              <a:t>jaundice</a:t>
            </a:r>
            <a:r>
              <a:rPr lang="en-US" dirty="0">
                <a:cs typeface="Arial" pitchFamily="34" charset="0"/>
              </a:rPr>
              <a:t> secondary to liver diseases such as </a:t>
            </a:r>
            <a:r>
              <a:rPr lang="en-US" u="sng" dirty="0">
                <a:cs typeface="Arial" pitchFamily="34" charset="0"/>
              </a:rPr>
              <a:t>hepatitis</a:t>
            </a:r>
            <a:endParaRPr lang="en-US" dirty="0">
              <a:cs typeface="Arial" pitchFamily="34" charset="0"/>
            </a:endParaRPr>
          </a:p>
        </p:txBody>
      </p:sp>
      <p:pic>
        <p:nvPicPr>
          <p:cNvPr id="53251" name="Picture 3" descr="C:\Documents and Settings\A\My Documents\My Pictures\scan0002.jpg"/>
          <p:cNvPicPr>
            <a:picLocks noChangeAspect="1" noChangeArrowheads="1"/>
          </p:cNvPicPr>
          <p:nvPr/>
        </p:nvPicPr>
        <p:blipFill>
          <a:blip r:embed="rId2" cstate="print"/>
          <a:srcRect/>
          <a:stretch>
            <a:fillRect/>
          </a:stretch>
        </p:blipFill>
        <p:spPr bwMode="auto">
          <a:xfrm>
            <a:off x="4211960" y="2741896"/>
            <a:ext cx="4536504" cy="310982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MSUNG\Desktop\images (1).jpg"/>
          <p:cNvPicPr>
            <a:picLocks noChangeAspect="1" noChangeArrowheads="1"/>
          </p:cNvPicPr>
          <p:nvPr/>
        </p:nvPicPr>
        <p:blipFill>
          <a:blip r:embed="rId2" cstate="print"/>
          <a:srcRect/>
          <a:stretch>
            <a:fillRect/>
          </a:stretch>
        </p:blipFill>
        <p:spPr bwMode="auto">
          <a:xfrm>
            <a:off x="0" y="214290"/>
            <a:ext cx="9144000" cy="6858000"/>
          </a:xfrm>
          <a:prstGeom prst="rect">
            <a:avLst/>
          </a:prstGeom>
          <a:noFill/>
        </p:spPr>
      </p:pic>
      <p:sp>
        <p:nvSpPr>
          <p:cNvPr id="3" name="مربع نص 2"/>
          <p:cNvSpPr txBox="1"/>
          <p:nvPr/>
        </p:nvSpPr>
        <p:spPr>
          <a:xfrm>
            <a:off x="2643173" y="2667466"/>
            <a:ext cx="4786347" cy="769441"/>
          </a:xfrm>
          <a:prstGeom prst="rect">
            <a:avLst/>
          </a:prstGeom>
          <a:noFill/>
        </p:spPr>
        <p:txBody>
          <a:bodyPr wrap="square" rtlCol="1">
            <a:spAutoFit/>
          </a:bodyPr>
          <a:lstStyle/>
          <a:p>
            <a:r>
              <a:rPr lang="en-US" sz="4400" dirty="0">
                <a:solidFill>
                  <a:prstClr val="black"/>
                </a:solidFill>
              </a:rPr>
              <a:t>THANK YOU</a:t>
            </a:r>
            <a:endParaRPr lang="ar-SA" sz="4400" dirty="0">
              <a:solidFill>
                <a:prstClr val="black"/>
              </a:solidFill>
            </a:endParaRPr>
          </a:p>
        </p:txBody>
      </p:sp>
    </p:spTree>
    <p:extLst>
      <p:ext uri="{BB962C8B-B14F-4D97-AF65-F5344CB8AC3E}">
        <p14:creationId xmlns:p14="http://schemas.microsoft.com/office/powerpoint/2010/main" val="260232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مستطيل 1"/>
          <p:cNvSpPr>
            <a:spLocks noChangeArrowheads="1"/>
          </p:cNvSpPr>
          <p:nvPr/>
        </p:nvSpPr>
        <p:spPr bwMode="auto">
          <a:xfrm>
            <a:off x="611560" y="548680"/>
            <a:ext cx="7318003" cy="4293483"/>
          </a:xfrm>
          <a:prstGeom prst="rect">
            <a:avLst/>
          </a:prstGeom>
          <a:noFill/>
          <a:ln w="9525">
            <a:noFill/>
            <a:miter lim="800000"/>
            <a:headEnd/>
            <a:tailEnd/>
          </a:ln>
        </p:spPr>
        <p:txBody>
          <a:bodyPr wrap="square">
            <a:spAutoFit/>
          </a:bodyPr>
          <a:lstStyle/>
          <a:p>
            <a:pPr algn="l" rtl="0" eaLnBrk="0" fontAlgn="auto" hangingPunct="0">
              <a:lnSpc>
                <a:spcPct val="150000"/>
              </a:lnSpc>
              <a:spcBef>
                <a:spcPts val="0"/>
              </a:spcBef>
              <a:spcAft>
                <a:spcPts val="0"/>
              </a:spcAft>
            </a:pPr>
            <a:endParaRPr lang="ar-IQ" dirty="0">
              <a:solidFill>
                <a:srgbClr val="0000FF"/>
              </a:solidFill>
              <a:latin typeface="Calibri"/>
              <a:ea typeface="+mn-ea"/>
              <a:cs typeface="Times New Roman" pitchFamily="18" charset="0"/>
            </a:endParaRPr>
          </a:p>
          <a:p>
            <a:pPr algn="l" rtl="0" eaLnBrk="0" fontAlgn="auto" hangingPunct="0">
              <a:lnSpc>
                <a:spcPct val="150000"/>
              </a:lnSpc>
              <a:spcBef>
                <a:spcPts val="0"/>
              </a:spcBef>
              <a:spcAft>
                <a:spcPts val="0"/>
              </a:spcAft>
            </a:pPr>
            <a:r>
              <a:rPr lang="en-US" dirty="0">
                <a:solidFill>
                  <a:srgbClr val="0000FF"/>
                </a:solidFill>
                <a:latin typeface="Calibri"/>
                <a:ea typeface="+mn-ea"/>
                <a:cs typeface="Times New Roman" pitchFamily="18" charset="0"/>
              </a:rPr>
              <a:t>2</a:t>
            </a:r>
            <a:r>
              <a:rPr lang="en-US" sz="2800" dirty="0">
                <a:solidFill>
                  <a:srgbClr val="0000FF"/>
                </a:solidFill>
                <a:latin typeface="Calibri"/>
                <a:ea typeface="+mn-ea"/>
                <a:cs typeface="Times New Roman" pitchFamily="18" charset="0"/>
              </a:rPr>
              <a:t>.</a:t>
            </a:r>
            <a:r>
              <a:rPr lang="en-US" sz="2800" dirty="0">
                <a:solidFill>
                  <a:srgbClr val="FF0000"/>
                </a:solidFill>
                <a:latin typeface="Calibri"/>
                <a:ea typeface="+mn-ea"/>
                <a:cs typeface="Times New Roman" pitchFamily="18" charset="0"/>
              </a:rPr>
              <a:t> </a:t>
            </a:r>
            <a:r>
              <a:rPr lang="en-US" sz="2800" u="sng" dirty="0">
                <a:solidFill>
                  <a:srgbClr val="FF0000"/>
                </a:solidFill>
                <a:latin typeface="Calibri"/>
                <a:ea typeface="+mn-ea"/>
                <a:cs typeface="Times New Roman" pitchFamily="18" charset="0"/>
              </a:rPr>
              <a:t>Apoptosis (falling off)</a:t>
            </a:r>
          </a:p>
          <a:p>
            <a:pPr algn="l" rtl="0" eaLnBrk="0" fontAlgn="auto" hangingPunct="0">
              <a:lnSpc>
                <a:spcPct val="150000"/>
              </a:lnSpc>
              <a:spcBef>
                <a:spcPts val="0"/>
              </a:spcBef>
              <a:spcAft>
                <a:spcPts val="0"/>
              </a:spcAft>
            </a:pPr>
            <a:endParaRPr lang="en-US" sz="2800" dirty="0">
              <a:solidFill>
                <a:prstClr val="black"/>
              </a:solidFill>
              <a:latin typeface="Calibri"/>
              <a:ea typeface="+mn-ea"/>
              <a:cs typeface="Arial" pitchFamily="34" charset="0"/>
            </a:endParaRPr>
          </a:p>
          <a:p>
            <a:pPr algn="l" rtl="0" eaLnBrk="0" fontAlgn="auto" hangingPunct="0">
              <a:lnSpc>
                <a:spcPct val="150000"/>
              </a:lnSpc>
              <a:spcBef>
                <a:spcPts val="0"/>
              </a:spcBef>
              <a:spcAft>
                <a:spcPts val="0"/>
              </a:spcAft>
            </a:pPr>
            <a:r>
              <a:rPr lang="en-US" dirty="0">
                <a:solidFill>
                  <a:prstClr val="black"/>
                </a:solidFill>
                <a:latin typeface="Calibri"/>
                <a:ea typeface="+mn-ea"/>
                <a:cs typeface="Arial" pitchFamily="34" charset="0"/>
              </a:rPr>
              <a:t>Removes cells no more needed by the body.</a:t>
            </a:r>
            <a:endParaRPr lang="en-US" sz="1100" dirty="0">
              <a:solidFill>
                <a:prstClr val="black"/>
              </a:solidFill>
              <a:latin typeface="Calibri"/>
              <a:ea typeface="+mn-ea"/>
              <a:cs typeface="Arial" pitchFamily="34" charset="0"/>
            </a:endParaRPr>
          </a:p>
          <a:p>
            <a:pPr algn="l" rtl="0" eaLnBrk="0" fontAlgn="auto" hangingPunct="0">
              <a:lnSpc>
                <a:spcPct val="150000"/>
              </a:lnSpc>
              <a:spcBef>
                <a:spcPts val="0"/>
              </a:spcBef>
              <a:spcAft>
                <a:spcPts val="0"/>
              </a:spcAft>
            </a:pPr>
            <a:r>
              <a:rPr lang="en-US" dirty="0">
                <a:solidFill>
                  <a:prstClr val="black"/>
                </a:solidFill>
                <a:latin typeface="Calibri"/>
                <a:ea typeface="+mn-ea"/>
                <a:cs typeface="Arial" pitchFamily="34" charset="0"/>
              </a:rPr>
              <a:t>It is a </a:t>
            </a:r>
            <a:r>
              <a:rPr lang="en-US" u="sng" dirty="0">
                <a:solidFill>
                  <a:srgbClr val="C00000"/>
                </a:solidFill>
                <a:latin typeface="Calibri"/>
                <a:ea typeface="+mn-ea"/>
                <a:cs typeface="Arial" pitchFamily="34" charset="0"/>
              </a:rPr>
              <a:t>suicidal program</a:t>
            </a:r>
            <a:r>
              <a:rPr lang="en-US" dirty="0">
                <a:solidFill>
                  <a:srgbClr val="0000FF"/>
                </a:solidFill>
                <a:latin typeface="Calibri"/>
                <a:ea typeface="+mn-ea"/>
                <a:cs typeface="Arial" pitchFamily="34" charset="0"/>
              </a:rPr>
              <a:t>, </a:t>
            </a:r>
            <a:r>
              <a:rPr lang="en-US" dirty="0">
                <a:solidFill>
                  <a:prstClr val="black"/>
                </a:solidFill>
                <a:latin typeface="Calibri"/>
                <a:ea typeface="+mn-ea"/>
                <a:cs typeface="Arial" pitchFamily="34" charset="0"/>
              </a:rPr>
              <a:t>affects</a:t>
            </a:r>
            <a:r>
              <a:rPr lang="en-US" dirty="0">
                <a:solidFill>
                  <a:srgbClr val="0000FF"/>
                </a:solidFill>
                <a:latin typeface="Calibri"/>
                <a:ea typeface="+mn-ea"/>
                <a:cs typeface="Arial" pitchFamily="34" charset="0"/>
              </a:rPr>
              <a:t> </a:t>
            </a:r>
            <a:r>
              <a:rPr lang="en-US" dirty="0">
                <a:solidFill>
                  <a:srgbClr val="C00000"/>
                </a:solidFill>
                <a:latin typeface="Calibri"/>
                <a:ea typeface="+mn-ea"/>
                <a:cs typeface="Arial" pitchFamily="34" charset="0"/>
              </a:rPr>
              <a:t>single cells </a:t>
            </a:r>
            <a:r>
              <a:rPr lang="en-US" dirty="0">
                <a:solidFill>
                  <a:prstClr val="black"/>
                </a:solidFill>
                <a:latin typeface="Calibri"/>
                <a:ea typeface="+mn-ea"/>
                <a:cs typeface="Arial" pitchFamily="34" charset="0"/>
              </a:rPr>
              <a:t>, mainly it is </a:t>
            </a:r>
            <a:r>
              <a:rPr lang="en-US" dirty="0">
                <a:solidFill>
                  <a:srgbClr val="C00000"/>
                </a:solidFill>
                <a:latin typeface="Calibri"/>
                <a:ea typeface="+mn-ea"/>
                <a:cs typeface="Arial" pitchFamily="34" charset="0"/>
              </a:rPr>
              <a:t>physiological</a:t>
            </a:r>
            <a:r>
              <a:rPr lang="en-US" dirty="0">
                <a:solidFill>
                  <a:srgbClr val="0000FF"/>
                </a:solidFill>
                <a:latin typeface="Calibri"/>
                <a:ea typeface="+mn-ea"/>
                <a:cs typeface="Arial" pitchFamily="34" charset="0"/>
              </a:rPr>
              <a:t> </a:t>
            </a:r>
          </a:p>
          <a:p>
            <a:pPr algn="l" rtl="0" eaLnBrk="0" fontAlgn="auto" hangingPunct="0">
              <a:lnSpc>
                <a:spcPct val="150000"/>
              </a:lnSpc>
              <a:spcBef>
                <a:spcPts val="0"/>
              </a:spcBef>
              <a:spcAft>
                <a:spcPts val="0"/>
              </a:spcAft>
            </a:pPr>
            <a:r>
              <a:rPr lang="en-US" dirty="0">
                <a:solidFill>
                  <a:prstClr val="black"/>
                </a:solidFill>
                <a:latin typeface="Calibri"/>
                <a:ea typeface="+mn-ea"/>
                <a:cs typeface="Arial" pitchFamily="34" charset="0"/>
              </a:rPr>
              <a:t>process, could be and rarely pathological it is </a:t>
            </a:r>
            <a:r>
              <a:rPr lang="en-US" u="sng" dirty="0">
                <a:solidFill>
                  <a:srgbClr val="C00000"/>
                </a:solidFill>
                <a:latin typeface="Calibri"/>
                <a:ea typeface="+mn-ea"/>
                <a:cs typeface="Arial" pitchFamily="34" charset="0"/>
              </a:rPr>
              <a:t>not</a:t>
            </a:r>
            <a:r>
              <a:rPr lang="en-US" dirty="0">
                <a:solidFill>
                  <a:srgbClr val="C00000"/>
                </a:solidFill>
                <a:latin typeface="Calibri"/>
                <a:ea typeface="+mn-ea"/>
                <a:cs typeface="Arial" pitchFamily="34" charset="0"/>
              </a:rPr>
              <a:t> associated with </a:t>
            </a:r>
          </a:p>
          <a:p>
            <a:pPr algn="l" rtl="0" eaLnBrk="0" fontAlgn="auto" hangingPunct="0">
              <a:lnSpc>
                <a:spcPct val="150000"/>
              </a:lnSpc>
              <a:spcBef>
                <a:spcPts val="0"/>
              </a:spcBef>
              <a:spcAft>
                <a:spcPts val="0"/>
              </a:spcAft>
            </a:pPr>
            <a:r>
              <a:rPr lang="en-US" dirty="0">
                <a:solidFill>
                  <a:srgbClr val="C0504D"/>
                </a:solidFill>
                <a:latin typeface="Calibri"/>
                <a:ea typeface="+mn-ea"/>
                <a:cs typeface="Arial" pitchFamily="34" charset="0"/>
              </a:rPr>
              <a:t>I</a:t>
            </a:r>
            <a:r>
              <a:rPr lang="en-US" dirty="0">
                <a:solidFill>
                  <a:srgbClr val="C00000"/>
                </a:solidFill>
                <a:latin typeface="Calibri"/>
                <a:ea typeface="+mn-ea"/>
                <a:cs typeface="Arial" pitchFamily="34" charset="0"/>
              </a:rPr>
              <a:t>nflammation </a:t>
            </a:r>
            <a:r>
              <a:rPr lang="en-US" dirty="0">
                <a:solidFill>
                  <a:prstClr val="black"/>
                </a:solidFill>
                <a:latin typeface="Calibri"/>
                <a:ea typeface="+mn-ea"/>
                <a:cs typeface="Arial" pitchFamily="34" charset="0"/>
              </a:rPr>
              <a:t>because the plasma membrane in apoptosis remains intact and the dead cells are rapidly cleared before the leakage of cellular contents  to elicit an inflammation and it is </a:t>
            </a:r>
            <a:r>
              <a:rPr lang="en-US" u="sng" dirty="0">
                <a:solidFill>
                  <a:srgbClr val="C00000"/>
                </a:solidFill>
                <a:latin typeface="Calibri"/>
                <a:ea typeface="+mn-ea"/>
                <a:cs typeface="Arial" pitchFamily="34" charset="0"/>
              </a:rPr>
              <a:t>ATP dependent process </a:t>
            </a:r>
          </a:p>
        </p:txBody>
      </p:sp>
    </p:spTree>
    <p:extLst>
      <p:ext uri="{BB962C8B-B14F-4D97-AF65-F5344CB8AC3E}">
        <p14:creationId xmlns:p14="http://schemas.microsoft.com/office/powerpoint/2010/main" val="188932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251520" y="592334"/>
            <a:ext cx="8238410" cy="5378395"/>
          </a:xfrm>
          <a:prstGeom prst="rect">
            <a:avLst/>
          </a:prstGeom>
          <a:noFill/>
          <a:ln w="9525">
            <a:noFill/>
            <a:miter lim="800000"/>
            <a:headEnd/>
            <a:tailEnd/>
          </a:ln>
        </p:spPr>
        <p:txBody>
          <a:bodyPr wrap="square" anchor="ctr">
            <a:spAutoFit/>
          </a:bodyPr>
          <a:lstStyle/>
          <a:p>
            <a:pPr algn="l" rtl="0" fontAlgn="auto">
              <a:lnSpc>
                <a:spcPct val="150000"/>
              </a:lnSpc>
              <a:spcBef>
                <a:spcPts val="0"/>
              </a:spcBef>
              <a:spcAft>
                <a:spcPts val="0"/>
              </a:spcAft>
            </a:pPr>
            <a:r>
              <a:rPr lang="en-US" sz="3200" u="sng" dirty="0">
                <a:solidFill>
                  <a:srgbClr val="FF0000"/>
                </a:solidFill>
                <a:latin typeface="Calibri"/>
                <a:ea typeface="+mn-ea"/>
                <a:cs typeface="Times New Roman" pitchFamily="18" charset="0"/>
              </a:rPr>
              <a:t>Physiological Apoptosis</a:t>
            </a:r>
          </a:p>
          <a:p>
            <a:pPr algn="l" rtl="0" fontAlgn="auto">
              <a:lnSpc>
                <a:spcPct val="150000"/>
              </a:lnSpc>
              <a:spcBef>
                <a:spcPts val="0"/>
              </a:spcBef>
              <a:spcAft>
                <a:spcPts val="0"/>
              </a:spcAft>
            </a:pPr>
            <a:r>
              <a:rPr lang="en-US" sz="2000" u="sng" dirty="0">
                <a:solidFill>
                  <a:prstClr val="black"/>
                </a:solidFill>
                <a:latin typeface="Calibri"/>
                <a:ea typeface="+mn-ea"/>
                <a:cs typeface="Times New Roman" pitchFamily="18" charset="0"/>
              </a:rPr>
              <a:t>Apoptosis  occurs in many normal situations to eliminate </a:t>
            </a:r>
            <a:r>
              <a:rPr lang="en-US" sz="2000" u="sng" dirty="0">
                <a:solidFill>
                  <a:srgbClr val="FF0000"/>
                </a:solidFill>
                <a:latin typeface="Calibri"/>
                <a:ea typeface="+mn-ea"/>
                <a:cs typeface="Times New Roman" pitchFamily="18" charset="0"/>
              </a:rPr>
              <a:t>harmful cells </a:t>
            </a:r>
            <a:r>
              <a:rPr lang="en-US" sz="2000" u="sng" dirty="0">
                <a:solidFill>
                  <a:prstClr val="black"/>
                </a:solidFill>
                <a:latin typeface="Calibri"/>
                <a:ea typeface="+mn-ea"/>
                <a:cs typeface="Times New Roman" pitchFamily="18" charset="0"/>
              </a:rPr>
              <a:t>and cells that </a:t>
            </a:r>
            <a:r>
              <a:rPr lang="en-US" sz="2000" u="sng" dirty="0">
                <a:solidFill>
                  <a:srgbClr val="FF0000"/>
                </a:solidFill>
                <a:latin typeface="Calibri"/>
                <a:ea typeface="+mn-ea"/>
                <a:cs typeface="Times New Roman" pitchFamily="18" charset="0"/>
              </a:rPr>
              <a:t>have out lived their usefulness</a:t>
            </a:r>
          </a:p>
          <a:p>
            <a:pPr algn="l" rtl="0" fontAlgn="auto">
              <a:lnSpc>
                <a:spcPct val="150000"/>
              </a:lnSpc>
              <a:spcBef>
                <a:spcPts val="0"/>
              </a:spcBef>
              <a:spcAft>
                <a:spcPts val="0"/>
              </a:spcAft>
            </a:pPr>
            <a:r>
              <a:rPr lang="en-US" sz="2000" u="sng" dirty="0">
                <a:solidFill>
                  <a:prstClr val="black"/>
                </a:solidFill>
                <a:latin typeface="Calibri"/>
                <a:ea typeface="+mn-ea"/>
                <a:cs typeface="Times New Roman" pitchFamily="18" charset="0"/>
              </a:rPr>
              <a:t> EXAMPLES .</a:t>
            </a:r>
            <a:endParaRPr lang="en-US" sz="2000" dirty="0">
              <a:solidFill>
                <a:prstClr val="black"/>
              </a:solidFill>
              <a:latin typeface="Calibri"/>
              <a:ea typeface="+mn-ea"/>
              <a:cs typeface="Times New Roman" pitchFamily="18" charset="0"/>
            </a:endParaRPr>
          </a:p>
          <a:p>
            <a:pPr algn="l" rtl="0" eaLnBrk="0" fontAlgn="auto" hangingPunct="0">
              <a:lnSpc>
                <a:spcPct val="150000"/>
              </a:lnSpc>
              <a:spcBef>
                <a:spcPts val="0"/>
              </a:spcBef>
              <a:spcAft>
                <a:spcPts val="0"/>
              </a:spcAft>
            </a:pPr>
            <a:r>
              <a:rPr lang="en-US" dirty="0">
                <a:solidFill>
                  <a:srgbClr val="C0504D"/>
                </a:solidFill>
                <a:latin typeface="Calibri"/>
                <a:ea typeface="+mn-ea"/>
                <a:cs typeface="Times New Roman" pitchFamily="18" charset="0"/>
              </a:rPr>
              <a:t>  1</a:t>
            </a:r>
            <a:r>
              <a:rPr lang="en-US" dirty="0">
                <a:solidFill>
                  <a:prstClr val="black"/>
                </a:solidFill>
                <a:latin typeface="Calibri"/>
                <a:ea typeface="+mn-ea"/>
                <a:cs typeface="Times New Roman" pitchFamily="18" charset="0"/>
              </a:rPr>
              <a:t>-The programmed</a:t>
            </a:r>
            <a:r>
              <a:rPr lang="en-US" dirty="0">
                <a:solidFill>
                  <a:srgbClr val="0000FF"/>
                </a:solidFill>
                <a:latin typeface="Calibri"/>
                <a:ea typeface="+mn-ea"/>
                <a:cs typeface="Times New Roman" pitchFamily="18" charset="0"/>
              </a:rPr>
              <a:t> </a:t>
            </a:r>
            <a:r>
              <a:rPr lang="en-US" dirty="0">
                <a:solidFill>
                  <a:prstClr val="black"/>
                </a:solidFill>
                <a:latin typeface="Calibri"/>
                <a:ea typeface="+mn-ea"/>
                <a:cs typeface="Times New Roman" pitchFamily="18" charset="0"/>
              </a:rPr>
              <a:t>Destruction of cells during embryogenesis</a:t>
            </a:r>
            <a:r>
              <a:rPr lang="en-US" dirty="0">
                <a:solidFill>
                  <a:srgbClr val="0000FF"/>
                </a:solidFill>
                <a:latin typeface="Calibri"/>
                <a:ea typeface="+mn-ea"/>
                <a:cs typeface="Times New Roman" pitchFamily="18" charset="0"/>
              </a:rPr>
              <a:t>.</a:t>
            </a:r>
          </a:p>
          <a:p>
            <a:pPr algn="l" rtl="0" eaLnBrk="0" fontAlgn="auto" hangingPunct="0">
              <a:lnSpc>
                <a:spcPct val="150000"/>
              </a:lnSpc>
              <a:spcBef>
                <a:spcPts val="0"/>
              </a:spcBef>
              <a:spcAft>
                <a:spcPts val="0"/>
              </a:spcAft>
            </a:pPr>
            <a:endParaRPr lang="en-US" sz="1100" dirty="0">
              <a:solidFill>
                <a:prstClr val="black"/>
              </a:solidFill>
              <a:latin typeface="Calibri"/>
              <a:ea typeface="+mn-ea"/>
              <a:cs typeface="Arial" pitchFamily="34" charset="0"/>
            </a:endParaRPr>
          </a:p>
          <a:p>
            <a:pPr algn="l" rtl="0" eaLnBrk="0" fontAlgn="auto" hangingPunct="0">
              <a:lnSpc>
                <a:spcPct val="150000"/>
              </a:lnSpc>
              <a:spcBef>
                <a:spcPts val="0"/>
              </a:spcBef>
              <a:spcAft>
                <a:spcPts val="0"/>
              </a:spcAft>
            </a:pPr>
            <a:r>
              <a:rPr lang="en-US" dirty="0">
                <a:solidFill>
                  <a:srgbClr val="FF0000"/>
                </a:solidFill>
                <a:latin typeface="Calibri"/>
                <a:ea typeface="+mn-ea"/>
                <a:cs typeface="Arial" pitchFamily="34" charset="0"/>
              </a:rPr>
              <a:t>  </a:t>
            </a:r>
            <a:r>
              <a:rPr lang="en-US" dirty="0">
                <a:solidFill>
                  <a:srgbClr val="C0504D"/>
                </a:solidFill>
                <a:latin typeface="Calibri"/>
                <a:ea typeface="+mn-ea"/>
                <a:cs typeface="Arial" pitchFamily="34" charset="0"/>
              </a:rPr>
              <a:t>2</a:t>
            </a:r>
            <a:r>
              <a:rPr lang="en-US" dirty="0">
                <a:solidFill>
                  <a:prstClr val="black"/>
                </a:solidFill>
                <a:latin typeface="Calibri"/>
                <a:ea typeface="+mn-ea"/>
                <a:cs typeface="Arial" pitchFamily="34" charset="0"/>
              </a:rPr>
              <a:t>-Inovlution of hormone –dependent tissues upon hormone deprivation such as  Endometrial cell break down during menstrual cycle</a:t>
            </a:r>
          </a:p>
          <a:p>
            <a:pPr algn="l" rtl="0" eaLnBrk="0" fontAlgn="auto" hangingPunct="0">
              <a:lnSpc>
                <a:spcPct val="150000"/>
              </a:lnSpc>
              <a:spcBef>
                <a:spcPts val="0"/>
              </a:spcBef>
              <a:spcAft>
                <a:spcPts val="0"/>
              </a:spcAft>
            </a:pPr>
            <a:endParaRPr lang="en-US" dirty="0">
              <a:solidFill>
                <a:prstClr val="black"/>
              </a:solidFill>
              <a:latin typeface="Calibri"/>
              <a:ea typeface="+mn-ea"/>
              <a:cs typeface="Arial" pitchFamily="34" charset="0"/>
            </a:endParaRPr>
          </a:p>
          <a:p>
            <a:pPr algn="l" rtl="0" eaLnBrk="0" fontAlgn="auto" hangingPunct="0">
              <a:lnSpc>
                <a:spcPct val="150000"/>
              </a:lnSpc>
              <a:spcBef>
                <a:spcPts val="0"/>
              </a:spcBef>
              <a:spcAft>
                <a:spcPts val="0"/>
              </a:spcAft>
            </a:pPr>
            <a:r>
              <a:rPr lang="en-US" dirty="0">
                <a:solidFill>
                  <a:prstClr val="black"/>
                </a:solidFill>
                <a:latin typeface="Calibri"/>
                <a:ea typeface="+mn-ea"/>
                <a:cs typeface="Arial" pitchFamily="34" charset="0"/>
              </a:rPr>
              <a:t> </a:t>
            </a:r>
            <a:r>
              <a:rPr lang="en-US" dirty="0">
                <a:solidFill>
                  <a:srgbClr val="C0504D"/>
                </a:solidFill>
                <a:latin typeface="Calibri"/>
                <a:ea typeface="+mn-ea"/>
                <a:cs typeface="Arial" pitchFamily="34" charset="0"/>
              </a:rPr>
              <a:t>3</a:t>
            </a:r>
            <a:r>
              <a:rPr lang="en-US" dirty="0">
                <a:solidFill>
                  <a:prstClr val="black"/>
                </a:solidFill>
                <a:latin typeface="Calibri"/>
                <a:ea typeface="+mn-ea"/>
                <a:cs typeface="Arial" pitchFamily="34" charset="0"/>
              </a:rPr>
              <a:t>.Cell loss in proliferating cell populations ,such as in intestinal crypt epithelia in order to maintain constant number</a:t>
            </a:r>
          </a:p>
          <a:p>
            <a:pPr algn="l" rtl="0" eaLnBrk="0" fontAlgn="auto" hangingPunct="0">
              <a:lnSpc>
                <a:spcPct val="150000"/>
              </a:lnSpc>
              <a:spcBef>
                <a:spcPts val="0"/>
              </a:spcBef>
              <a:spcAft>
                <a:spcPts val="0"/>
              </a:spcAft>
            </a:pPr>
            <a:r>
              <a:rPr lang="en-US" dirty="0">
                <a:solidFill>
                  <a:prstClr val="black"/>
                </a:solidFill>
                <a:latin typeface="Calibri"/>
                <a:ea typeface="+mn-ea"/>
                <a:cs typeface="Arial" pitchFamily="34" charset="0"/>
              </a:rPr>
              <a:t> </a:t>
            </a:r>
            <a:r>
              <a:rPr lang="en-US" dirty="0">
                <a:solidFill>
                  <a:srgbClr val="0000FF"/>
                </a:solidFill>
                <a:latin typeface="Calibri"/>
                <a:ea typeface="+mn-ea"/>
                <a:cs typeface="Arial" pitchFamily="34" charset="0"/>
              </a:rPr>
              <a:t>  </a:t>
            </a:r>
            <a:endParaRPr lang="en-US" dirty="0">
              <a:solidFill>
                <a:prstClr val="black"/>
              </a:solidFill>
              <a:latin typeface="Calibri"/>
              <a:ea typeface="+mn-ea"/>
              <a:cs typeface="Arial" pitchFamily="34" charset="0"/>
            </a:endParaRPr>
          </a:p>
        </p:txBody>
      </p:sp>
    </p:spTree>
    <p:extLst>
      <p:ext uri="{BB962C8B-B14F-4D97-AF65-F5344CB8AC3E}">
        <p14:creationId xmlns:p14="http://schemas.microsoft.com/office/powerpoint/2010/main" val="309426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88640"/>
            <a:ext cx="8229600" cy="6669360"/>
          </a:xfrm>
        </p:spPr>
        <p:txBody>
          <a:bodyPr>
            <a:normAutofit fontScale="47500" lnSpcReduction="20000"/>
          </a:bodyPr>
          <a:lstStyle/>
          <a:p>
            <a:pPr eaLnBrk="0" hangingPunct="0">
              <a:lnSpc>
                <a:spcPct val="150000"/>
              </a:lnSpc>
            </a:pPr>
            <a:r>
              <a:rPr lang="en-US" sz="5100" u="sng" dirty="0">
                <a:solidFill>
                  <a:srgbClr val="FF0000"/>
                </a:solidFill>
                <a:cs typeface="Arial" pitchFamily="34" charset="0"/>
              </a:rPr>
              <a:t>Pathological Apoptosis</a:t>
            </a:r>
          </a:p>
          <a:p>
            <a:pPr eaLnBrk="0" hangingPunct="0">
              <a:lnSpc>
                <a:spcPct val="150000"/>
              </a:lnSpc>
            </a:pPr>
            <a:r>
              <a:rPr lang="en-US" sz="3800" u="sng" dirty="0">
                <a:cs typeface="Arial" pitchFamily="34" charset="0"/>
              </a:rPr>
              <a:t>Apoptosis </a:t>
            </a:r>
            <a:r>
              <a:rPr lang="en-US" sz="3800" u="sng" dirty="0">
                <a:solidFill>
                  <a:srgbClr val="C00000"/>
                </a:solidFill>
                <a:cs typeface="Arial" pitchFamily="34" charset="0"/>
              </a:rPr>
              <a:t>eliminates cells </a:t>
            </a:r>
            <a:r>
              <a:rPr lang="en-US" sz="3800" u="sng" dirty="0">
                <a:cs typeface="Arial" pitchFamily="34" charset="0"/>
              </a:rPr>
              <a:t>that are </a:t>
            </a:r>
            <a:r>
              <a:rPr lang="en-US" sz="3800" u="sng" dirty="0">
                <a:solidFill>
                  <a:srgbClr val="C00000"/>
                </a:solidFill>
                <a:cs typeface="Arial" pitchFamily="34" charset="0"/>
              </a:rPr>
              <a:t>genetically altered </a:t>
            </a:r>
            <a:r>
              <a:rPr lang="en-US" sz="3800" u="sng" dirty="0">
                <a:cs typeface="Arial" pitchFamily="34" charset="0"/>
              </a:rPr>
              <a:t>or </a:t>
            </a:r>
            <a:r>
              <a:rPr lang="en-US" sz="3800" u="sng" dirty="0">
                <a:solidFill>
                  <a:srgbClr val="C00000"/>
                </a:solidFill>
                <a:cs typeface="Arial" pitchFamily="34" charset="0"/>
              </a:rPr>
              <a:t>injured beyond repair </a:t>
            </a:r>
            <a:r>
              <a:rPr lang="en-US" sz="3800" u="sng" dirty="0">
                <a:cs typeface="Arial" pitchFamily="34" charset="0"/>
              </a:rPr>
              <a:t>and does so without </a:t>
            </a:r>
            <a:r>
              <a:rPr lang="en-US" sz="3800" u="sng" dirty="0" err="1">
                <a:cs typeface="Arial" pitchFamily="34" charset="0"/>
              </a:rPr>
              <a:t>elicting</a:t>
            </a:r>
            <a:r>
              <a:rPr lang="en-US" sz="3800" u="sng" dirty="0">
                <a:cs typeface="Arial" pitchFamily="34" charset="0"/>
              </a:rPr>
              <a:t> a sever host reaction ,thereby keeping the extent of tissue damage to a minimum</a:t>
            </a:r>
          </a:p>
          <a:p>
            <a:pPr eaLnBrk="0" hangingPunct="0">
              <a:lnSpc>
                <a:spcPct val="150000"/>
              </a:lnSpc>
            </a:pPr>
            <a:r>
              <a:rPr lang="en-US" sz="3400" u="sng" dirty="0">
                <a:solidFill>
                  <a:srgbClr val="FF0000"/>
                </a:solidFill>
                <a:cs typeface="Arial" pitchFamily="34" charset="0"/>
              </a:rPr>
              <a:t>  </a:t>
            </a:r>
            <a:r>
              <a:rPr lang="en-US" sz="5100" u="sng" dirty="0">
                <a:solidFill>
                  <a:srgbClr val="FF0000"/>
                </a:solidFill>
                <a:cs typeface="Arial" pitchFamily="34" charset="0"/>
              </a:rPr>
              <a:t>Examples</a:t>
            </a:r>
            <a:endParaRPr lang="en-US" sz="2900" dirty="0">
              <a:cs typeface="Arial" pitchFamily="34" charset="0"/>
            </a:endParaRPr>
          </a:p>
          <a:p>
            <a:pPr eaLnBrk="0" hangingPunct="0">
              <a:lnSpc>
                <a:spcPct val="150000"/>
              </a:lnSpc>
            </a:pPr>
            <a:r>
              <a:rPr lang="en-US" dirty="0">
                <a:solidFill>
                  <a:srgbClr val="FF0000"/>
                </a:solidFill>
                <a:cs typeface="Arial" pitchFamily="34" charset="0"/>
              </a:rPr>
              <a:t>1-  </a:t>
            </a:r>
            <a:r>
              <a:rPr lang="en-US" dirty="0">
                <a:solidFill>
                  <a:srgbClr val="0000FF"/>
                </a:solidFill>
                <a:cs typeface="Arial" pitchFamily="34" charset="0"/>
              </a:rPr>
              <a:t> </a:t>
            </a:r>
            <a:r>
              <a:rPr lang="en-US" sz="3300" dirty="0">
                <a:cs typeface="Arial" pitchFamily="34" charset="0"/>
              </a:rPr>
              <a:t>DNA Damage , (Radiation, cytotoxic anti Cancer drugs, and hypoxia can damage DNA ,if repair mechanism  cannot copes with the injury ,the cell triggers intrinsic mechanisms that induce apoptosis</a:t>
            </a:r>
          </a:p>
          <a:p>
            <a:pPr eaLnBrk="0" hangingPunct="0">
              <a:lnSpc>
                <a:spcPct val="150000"/>
              </a:lnSpc>
            </a:pPr>
            <a:r>
              <a:rPr lang="en-US" sz="3400" dirty="0">
                <a:solidFill>
                  <a:schemeClr val="accent2"/>
                </a:solidFill>
                <a:cs typeface="Arial" pitchFamily="34" charset="0"/>
              </a:rPr>
              <a:t>2</a:t>
            </a:r>
            <a:r>
              <a:rPr lang="en-US" sz="3400" dirty="0">
                <a:cs typeface="Arial" pitchFamily="34" charset="0"/>
              </a:rPr>
              <a:t>-     Accumulation of </a:t>
            </a:r>
            <a:r>
              <a:rPr lang="en-US" sz="3400" dirty="0" err="1">
                <a:cs typeface="Arial" pitchFamily="34" charset="0"/>
              </a:rPr>
              <a:t>misfolded</a:t>
            </a:r>
            <a:r>
              <a:rPr lang="en-US" sz="3400" dirty="0">
                <a:cs typeface="Arial" pitchFamily="34" charset="0"/>
              </a:rPr>
              <a:t> protein because of mutations in the gene or because of intrinsic factors , excessive accumulation of these protein in the ER will stimulate   apoptosis</a:t>
            </a:r>
          </a:p>
          <a:p>
            <a:pPr eaLnBrk="0" hangingPunct="0">
              <a:lnSpc>
                <a:spcPct val="150000"/>
              </a:lnSpc>
            </a:pPr>
            <a:r>
              <a:rPr lang="en-US" sz="3400" dirty="0">
                <a:cs typeface="Arial" pitchFamily="34" charset="0"/>
              </a:rPr>
              <a:t> </a:t>
            </a:r>
            <a:r>
              <a:rPr lang="en-US" sz="3400" dirty="0">
                <a:solidFill>
                  <a:schemeClr val="accent2"/>
                </a:solidFill>
                <a:cs typeface="Arial" pitchFamily="34" charset="0"/>
              </a:rPr>
              <a:t>3-</a:t>
            </a:r>
            <a:r>
              <a:rPr lang="en-US" sz="3400" dirty="0">
                <a:cs typeface="Arial" pitchFamily="34" charset="0"/>
              </a:rPr>
              <a:t>   Certain infections ,particularly viral infections ,in which the loss of infected cell is due to apoptotic death that may be </a:t>
            </a:r>
            <a:r>
              <a:rPr lang="en-US" sz="3400" dirty="0">
                <a:solidFill>
                  <a:srgbClr val="C00000"/>
                </a:solidFill>
                <a:cs typeface="Arial" pitchFamily="34" charset="0"/>
              </a:rPr>
              <a:t>induced by virus</a:t>
            </a:r>
            <a:r>
              <a:rPr lang="en-US" sz="3400" dirty="0">
                <a:cs typeface="Arial" pitchFamily="34" charset="0"/>
              </a:rPr>
              <a:t>(adenovirus and human immunodeficiency virus)),or </a:t>
            </a:r>
            <a:r>
              <a:rPr lang="en-US" sz="3400" dirty="0">
                <a:solidFill>
                  <a:srgbClr val="C00000"/>
                </a:solidFill>
                <a:cs typeface="Arial" pitchFamily="34" charset="0"/>
              </a:rPr>
              <a:t>by the host immune response </a:t>
            </a:r>
            <a:r>
              <a:rPr lang="en-US" sz="3400" dirty="0">
                <a:cs typeface="Arial" pitchFamily="34" charset="0"/>
              </a:rPr>
              <a:t>such as in viral hepatitis</a:t>
            </a:r>
          </a:p>
          <a:p>
            <a:pPr eaLnBrk="0" hangingPunct="0">
              <a:lnSpc>
                <a:spcPct val="150000"/>
              </a:lnSpc>
            </a:pPr>
            <a:r>
              <a:rPr lang="en-US" sz="3400" dirty="0">
                <a:solidFill>
                  <a:schemeClr val="accent2"/>
                </a:solidFill>
                <a:cs typeface="Arial" pitchFamily="34" charset="0"/>
              </a:rPr>
              <a:t>4-</a:t>
            </a:r>
            <a:r>
              <a:rPr lang="en-US" sz="3400" dirty="0">
                <a:cs typeface="Arial" pitchFamily="34" charset="0"/>
              </a:rPr>
              <a:t>   Atrophy in parenchymal organs following obstruction of their ducts (parotid gland , pancreas)   </a:t>
            </a:r>
          </a:p>
          <a:p>
            <a:endParaRPr lang="en-US" sz="3400" dirty="0"/>
          </a:p>
        </p:txBody>
      </p:sp>
    </p:spTree>
    <p:extLst>
      <p:ext uri="{BB962C8B-B14F-4D97-AF65-F5344CB8AC3E}">
        <p14:creationId xmlns:p14="http://schemas.microsoft.com/office/powerpoint/2010/main" val="370119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LIVER039"/>
          <p:cNvPicPr>
            <a:picLocks noChangeAspect="1" noChangeArrowheads="1"/>
          </p:cNvPicPr>
          <p:nvPr/>
        </p:nvPicPr>
        <p:blipFill>
          <a:blip r:embed="rId3" cstate="print"/>
          <a:srcRect/>
          <a:stretch>
            <a:fillRect/>
          </a:stretch>
        </p:blipFill>
        <p:spPr bwMode="auto">
          <a:xfrm>
            <a:off x="971600" y="548680"/>
            <a:ext cx="7154082" cy="4032448"/>
          </a:xfrm>
          <a:prstGeom prst="rect">
            <a:avLst/>
          </a:prstGeom>
          <a:noFill/>
          <a:ln w="9525">
            <a:noFill/>
            <a:miter lim="800000"/>
            <a:headEnd/>
            <a:tailEnd/>
          </a:ln>
        </p:spPr>
      </p:pic>
      <p:sp>
        <p:nvSpPr>
          <p:cNvPr id="73731" name="Text Box 7"/>
          <p:cNvSpPr txBox="1">
            <a:spLocks noChangeArrowheads="1"/>
          </p:cNvSpPr>
          <p:nvPr/>
        </p:nvSpPr>
        <p:spPr bwMode="auto">
          <a:xfrm flipH="1">
            <a:off x="1115616" y="4653136"/>
            <a:ext cx="7344816" cy="523220"/>
          </a:xfrm>
          <a:prstGeom prst="rect">
            <a:avLst/>
          </a:prstGeom>
          <a:noFill/>
          <a:ln w="9525">
            <a:noFill/>
            <a:miter lim="800000"/>
            <a:headEnd/>
            <a:tailEnd/>
          </a:ln>
        </p:spPr>
        <p:txBody>
          <a:bodyPr wrap="square">
            <a:spAutoFit/>
          </a:bodyPr>
          <a:lstStyle/>
          <a:p>
            <a:pPr algn="l" rtl="0" fontAlgn="auto">
              <a:spcBef>
                <a:spcPts val="0"/>
              </a:spcBef>
              <a:spcAft>
                <a:spcPts val="0"/>
              </a:spcAft>
            </a:pPr>
            <a:r>
              <a:rPr lang="en-US" sz="2800" b="1" dirty="0">
                <a:solidFill>
                  <a:prstClr val="black"/>
                </a:solidFill>
                <a:latin typeface="Calibri"/>
                <a:ea typeface="+mn-ea"/>
                <a:cs typeface="+mn-cs"/>
              </a:rPr>
              <a:t>Apoptosis (Viral Hepatitis)</a:t>
            </a:r>
          </a:p>
        </p:txBody>
      </p:sp>
    </p:spTree>
    <p:extLst>
      <p:ext uri="{BB962C8B-B14F-4D97-AF65-F5344CB8AC3E}">
        <p14:creationId xmlns:p14="http://schemas.microsoft.com/office/powerpoint/2010/main" val="190824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62600"/>
            <a:ext cx="8229600" cy="1143000"/>
          </a:xfrm>
        </p:spPr>
        <p:txBody>
          <a:bodyPr>
            <a:noAutofit/>
          </a:bodyPr>
          <a:lstStyle/>
          <a:p>
            <a:r>
              <a:rPr lang="en-US" sz="2800" dirty="0"/>
              <a:t>The cellular features of necrosis (left) and apoptosis (right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6728"/>
            <a:ext cx="8534399" cy="5284910"/>
          </a:xfrm>
          <a:prstGeom prst="rect">
            <a:avLst/>
          </a:prstGeom>
        </p:spPr>
      </p:pic>
    </p:spTree>
    <p:extLst>
      <p:ext uri="{BB962C8B-B14F-4D97-AF65-F5344CB8AC3E}">
        <p14:creationId xmlns:p14="http://schemas.microsoft.com/office/powerpoint/2010/main" val="417515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0" y="0"/>
            <a:ext cx="9144000" cy="1143000"/>
          </a:xfrm>
        </p:spPr>
        <p:txBody>
          <a:bodyPr>
            <a:normAutofit fontScale="90000"/>
          </a:bodyPr>
          <a:lstStyle/>
          <a:p>
            <a:pPr eaLnBrk="1" hangingPunct="1"/>
            <a:r>
              <a:rPr lang="en-US" sz="8000" b="1">
                <a:solidFill>
                  <a:srgbClr val="3333FF"/>
                </a:solidFill>
                <a:cs typeface="Traditional Arabic" pitchFamily="18" charset="-78"/>
              </a:rPr>
              <a:t>PHAGOCYTOSIS</a:t>
            </a:r>
          </a:p>
        </p:txBody>
      </p:sp>
      <p:pic>
        <p:nvPicPr>
          <p:cNvPr id="72707" name="Picture 5"/>
          <p:cNvPicPr>
            <a:picLocks noGrp="1" noChangeAspect="1" noChangeArrowheads="1"/>
          </p:cNvPicPr>
          <p:nvPr>
            <p:ph idx="1"/>
          </p:nvPr>
        </p:nvPicPr>
        <p:blipFill>
          <a:blip r:embed="rId3" cstate="print"/>
          <a:srcRect/>
          <a:stretch>
            <a:fillRect/>
          </a:stretch>
        </p:blipFill>
        <p:spPr>
          <a:xfrm>
            <a:off x="0" y="1406525"/>
            <a:ext cx="9144000" cy="5451475"/>
          </a:xfrm>
          <a:noFill/>
        </p:spPr>
      </p:pic>
    </p:spTree>
    <p:extLst>
      <p:ext uri="{BB962C8B-B14F-4D97-AF65-F5344CB8AC3E}">
        <p14:creationId xmlns:p14="http://schemas.microsoft.com/office/powerpoint/2010/main" val="109817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r>
              <a:rPr lang="en-US" dirty="0">
                <a:solidFill>
                  <a:srgbClr val="FF0000"/>
                </a:solidFill>
              </a:rPr>
              <a:t>Intracellular accumulations</a:t>
            </a:r>
          </a:p>
        </p:txBody>
      </p:sp>
      <p:sp>
        <p:nvSpPr>
          <p:cNvPr id="3" name="عنصر نائب للمحتوى 2"/>
          <p:cNvSpPr>
            <a:spLocks noGrp="1"/>
          </p:cNvSpPr>
          <p:nvPr>
            <p:ph idx="1"/>
          </p:nvPr>
        </p:nvSpPr>
        <p:spPr>
          <a:xfrm>
            <a:off x="395536" y="2348880"/>
            <a:ext cx="8229600" cy="3885381"/>
          </a:xfrm>
        </p:spPr>
        <p:txBody>
          <a:bodyPr/>
          <a:lstStyle/>
          <a:p>
            <a:r>
              <a:rPr lang="en-US" dirty="0"/>
              <a:t>  Under some circumstances cells may accumulate    abnormal amounts of various substances ,which may be </a:t>
            </a:r>
            <a:r>
              <a:rPr lang="en-US" dirty="0">
                <a:solidFill>
                  <a:srgbClr val="FF0000"/>
                </a:solidFill>
              </a:rPr>
              <a:t>harmless</a:t>
            </a:r>
            <a:r>
              <a:rPr lang="en-US" dirty="0"/>
              <a:t> or associated with </a:t>
            </a:r>
            <a:r>
              <a:rPr lang="en-US" dirty="0">
                <a:solidFill>
                  <a:srgbClr val="FF0000"/>
                </a:solidFill>
              </a:rPr>
              <a:t>varying degree of injury</a:t>
            </a:r>
          </a:p>
        </p:txBody>
      </p:sp>
    </p:spTree>
    <p:extLst>
      <p:ext uri="{BB962C8B-B14F-4D97-AF65-F5344CB8AC3E}">
        <p14:creationId xmlns:p14="http://schemas.microsoft.com/office/powerpoint/2010/main" val="3088456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bwMode="auto">
        <a:noFill/>
        <a:ln w="9525">
          <a:noFill/>
          <a:miter lim="800000"/>
          <a:headEnd/>
          <a:tailEnd/>
        </a:ln>
      </a:spPr>
      <a:bodyPr wrap="none">
        <a:spAutoFit/>
      </a:bodyPr>
      <a:lstStyle>
        <a:defPPr>
          <a:defRPr sz="2600" b="1" dirty="0" err="1"/>
        </a:defPPr>
      </a:lstStyle>
    </a:tx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4421</TotalTime>
  <Words>1149</Words>
  <Application>Microsoft Office PowerPoint</Application>
  <PresentationFormat>عرض على الشاشة (4:3)</PresentationFormat>
  <Paragraphs>150</Paragraphs>
  <Slides>26</Slides>
  <Notes>10</Notes>
  <HiddenSlides>0</HiddenSlides>
  <MMClips>0</MMClips>
  <ScaleCrop>false</ScaleCrop>
  <HeadingPairs>
    <vt:vector size="4" baseType="variant">
      <vt:variant>
        <vt:lpstr>نسق</vt:lpstr>
      </vt:variant>
      <vt:variant>
        <vt:i4>8</vt:i4>
      </vt:variant>
      <vt:variant>
        <vt:lpstr>عناوين الشرائح</vt:lpstr>
      </vt:variant>
      <vt:variant>
        <vt:i4>26</vt:i4>
      </vt:variant>
    </vt:vector>
  </HeadingPairs>
  <TitlesOfParts>
    <vt:vector size="34" baseType="lpstr">
      <vt:lpstr>تدفق</vt:lpstr>
      <vt:lpstr>نسق Office</vt:lpstr>
      <vt:lpstr>1_نسق Office</vt:lpstr>
      <vt:lpstr>2_نسق Office</vt:lpstr>
      <vt:lpstr>3_نسق Office</vt:lpstr>
      <vt:lpstr>4_نسق Office</vt:lpstr>
      <vt:lpstr>7_نسق Office</vt:lpstr>
      <vt:lpstr>8_نسق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 cellular features of necrosis (left) and apoptosis (right )</vt:lpstr>
      <vt:lpstr>PHAGOCYTOSIS</vt:lpstr>
      <vt:lpstr>   Intracellular accumulations</vt:lpstr>
      <vt:lpstr> INTRACELLULAR ACCUMLATIONS</vt:lpstr>
      <vt:lpstr>LIPID LAW</vt:lpstr>
      <vt:lpstr>عرض تقديمي في PowerPoint</vt:lpstr>
      <vt:lpstr> Grossly ,fatty liver enlarge     yellow, soft &amp;waxy</vt:lpstr>
      <vt:lpstr>  Histological features of fatty liver, appears as  intra-cytoplasmic fat vacuole &amp; it is most prominent around the central vein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TATTOO, MICROSCOPIC</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dr.hindalaa@gmail.com</cp:lastModifiedBy>
  <cp:revision>544</cp:revision>
  <dcterms:modified xsi:type="dcterms:W3CDTF">2023-09-05T12:12:15Z</dcterms:modified>
</cp:coreProperties>
</file>